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Lst>
  <p:notesMasterIdLst>
    <p:notesMasterId r:id="rId30"/>
  </p:notesMasterIdLst>
  <p:sldIdLst>
    <p:sldId id="256" r:id="rId2"/>
    <p:sldId id="280" r:id="rId3"/>
    <p:sldId id="284" r:id="rId4"/>
    <p:sldId id="279" r:id="rId5"/>
    <p:sldId id="257" r:id="rId6"/>
    <p:sldId id="259" r:id="rId7"/>
    <p:sldId id="260" r:id="rId8"/>
    <p:sldId id="261" r:id="rId9"/>
    <p:sldId id="262" r:id="rId10"/>
    <p:sldId id="290" r:id="rId11"/>
    <p:sldId id="291" r:id="rId12"/>
    <p:sldId id="263" r:id="rId13"/>
    <p:sldId id="265" r:id="rId14"/>
    <p:sldId id="285" r:id="rId15"/>
    <p:sldId id="267" r:id="rId16"/>
    <p:sldId id="268" r:id="rId17"/>
    <p:sldId id="269" r:id="rId18"/>
    <p:sldId id="270" r:id="rId19"/>
    <p:sldId id="271" r:id="rId20"/>
    <p:sldId id="274" r:id="rId21"/>
    <p:sldId id="272" r:id="rId22"/>
    <p:sldId id="289" r:id="rId23"/>
    <p:sldId id="273" r:id="rId24"/>
    <p:sldId id="286" r:id="rId25"/>
    <p:sldId id="283" r:id="rId26"/>
    <p:sldId id="282" r:id="rId27"/>
    <p:sldId id="288"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4"/>
    <p:restoredTop sz="91820"/>
  </p:normalViewPr>
  <p:slideViewPr>
    <p:cSldViewPr snapToGrid="0">
      <p:cViewPr varScale="1">
        <p:scale>
          <a:sx n="71" d="100"/>
          <a:sy n="71" d="100"/>
        </p:scale>
        <p:origin x="704"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Users\danielburaschi\Desktop\Frecuencia%20totales%20percepcio&#769;n%20sinhogarismo.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danielburaschi\Desktop\Frecuencia%20totales%20percepcio&#769;n%20sinhogarismo.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nielburaschi\Desktop\Frecuencia%20totales%20percepcio&#769;n%20sinhogarismo.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danielburaschi\Library\Mobile%20Documents\com~apple~CloudDocs\Mosaico\Proyectos%202024\Percepciones%20Sinhogarismo\Informe%20Final\Cruce%20variables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danielburaschi\Desktop\Frecuencia%20totales%20percepcio&#769;n%20sinhogarismo.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danielburaschi\Library\Mobile%20Documents\com~apple~CloudDocs\Mosaico\Proyectos%202024\Percepciones%20Sinhogarismo\Informe%20Final\Cruce%20variables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danielburaschi\Library\Mobile%20Documents\com~apple~CloudDocs\Mosaico\Proyectos%202024\Percepciones%20Sinhogarismo\Informe%20Final\Cruce%20variables2.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oleObject" Target="file:////Users\danielburaschi\Library\Mobile%20Documents\com~apple~CloudDocs\Mosaico\Proyectos%202024\Percepciones%20Sinhogarismo\Informe%20Final\Cruce%20variables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sers\danielburaschi\Library\Mobile%20Documents\com~apple~CloudDocs\Mosaico\Proyectos%202024\Percepciones%20Sinhogarismo\Informe%20Final\Cruce%20variable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Hoja2!$C$16</c:f>
              <c:strCache>
                <c:ptCount val="1"/>
                <c:pt idx="0">
                  <c:v>Porcentaje</c:v>
                </c:pt>
              </c:strCache>
            </c:strRef>
          </c:tx>
          <c:spPr>
            <a:solidFill>
              <a:schemeClr val="accent1"/>
            </a:solidFill>
            <a:ln>
              <a:noFill/>
            </a:ln>
            <a:effectLst/>
          </c:spPr>
          <c:invertIfNegative val="0"/>
          <c:dLbls>
            <c:numFmt formatCode="0.0%" sourceLinked="0"/>
            <c:spPr>
              <a:noFill/>
              <a:ln>
                <a:noFill/>
              </a:ln>
              <a:effectLst/>
            </c:spPr>
            <c:txPr>
              <a:bodyPr wrap="square" lIns="38100" tIns="19050" rIns="38100" bIns="19050" anchor="ctr">
                <a:spAutoFit/>
              </a:bodyPr>
              <a:lstStyle/>
              <a:p>
                <a:pPr>
                  <a:defRPr sz="1800">
                    <a:solidFill>
                      <a:schemeClr val="bg1"/>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Hoja2!$B$17:$B$19</c:f>
              <c:strCache>
                <c:ptCount val="3"/>
                <c:pt idx="0">
                  <c:v>Ha disminuido</c:v>
                </c:pt>
                <c:pt idx="1">
                  <c:v>Ha aumentado</c:v>
                </c:pt>
                <c:pt idx="2">
                  <c:v>No ha variado</c:v>
                </c:pt>
              </c:strCache>
            </c:strRef>
          </c:cat>
          <c:val>
            <c:numRef>
              <c:f>Hoja2!$C$17:$C$19</c:f>
              <c:numCache>
                <c:formatCode>0.00%</c:formatCode>
                <c:ptCount val="3"/>
                <c:pt idx="0">
                  <c:v>4.2999999999999997E-2</c:v>
                </c:pt>
                <c:pt idx="1">
                  <c:v>0.82</c:v>
                </c:pt>
                <c:pt idx="2">
                  <c:v>0.13700000000000001</c:v>
                </c:pt>
              </c:numCache>
            </c:numRef>
          </c:val>
          <c:extLst>
            <c:ext xmlns:c16="http://schemas.microsoft.com/office/drawing/2014/chart" uri="{C3380CC4-5D6E-409C-BE32-E72D297353CC}">
              <c16:uniqueId val="{00000000-AC3C-C446-9662-EEAE0400645F}"/>
            </c:ext>
          </c:extLst>
        </c:ser>
        <c:dLbls>
          <c:dLblPos val="inEnd"/>
          <c:showLegendKey val="0"/>
          <c:showVal val="1"/>
          <c:showCatName val="0"/>
          <c:showSerName val="0"/>
          <c:showPercent val="0"/>
          <c:showBubbleSize val="0"/>
        </c:dLbls>
        <c:gapWidth val="182"/>
        <c:axId val="-1459012320"/>
        <c:axId val="-1792195136"/>
      </c:barChart>
      <c:catAx>
        <c:axId val="-1459012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792195136"/>
        <c:crosses val="autoZero"/>
        <c:auto val="1"/>
        <c:lblAlgn val="ctr"/>
        <c:lblOffset val="100"/>
        <c:noMultiLvlLbl val="0"/>
      </c:catAx>
      <c:valAx>
        <c:axId val="-179219513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459012320"/>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Hoja2!$C$50</c:f>
              <c:strCache>
                <c:ptCount val="1"/>
                <c:pt idx="0">
                  <c:v> Tienen problemas de adicción a las drogas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Hoja2!$B$51:$B$55</c:f>
              <c:strCache>
                <c:ptCount val="5"/>
                <c:pt idx="0">
                  <c:v>Muy pocas</c:v>
                </c:pt>
                <c:pt idx="1">
                  <c:v>Una cuarta parte</c:v>
                </c:pt>
                <c:pt idx="2">
                  <c:v>La mitad</c:v>
                </c:pt>
                <c:pt idx="3">
                  <c:v>La gran mayoría</c:v>
                </c:pt>
                <c:pt idx="4">
                  <c:v>Casi todas</c:v>
                </c:pt>
              </c:strCache>
            </c:strRef>
          </c:cat>
          <c:val>
            <c:numRef>
              <c:f>Hoja2!$C$51:$C$55</c:f>
              <c:numCache>
                <c:formatCode>0.00%</c:formatCode>
                <c:ptCount val="5"/>
                <c:pt idx="0">
                  <c:v>9.1999999999999998E-2</c:v>
                </c:pt>
                <c:pt idx="1">
                  <c:v>0.17</c:v>
                </c:pt>
                <c:pt idx="2">
                  <c:v>0.20899999999999999</c:v>
                </c:pt>
                <c:pt idx="3">
                  <c:v>0.40799999999999997</c:v>
                </c:pt>
                <c:pt idx="4">
                  <c:v>0.121</c:v>
                </c:pt>
              </c:numCache>
            </c:numRef>
          </c:val>
          <c:extLst>
            <c:ext xmlns:c16="http://schemas.microsoft.com/office/drawing/2014/chart" uri="{C3380CC4-5D6E-409C-BE32-E72D297353CC}">
              <c16:uniqueId val="{00000000-2304-6E4B-9ECE-F01B2109C460}"/>
            </c:ext>
          </c:extLst>
        </c:ser>
        <c:dLbls>
          <c:dLblPos val="inEnd"/>
          <c:showLegendKey val="0"/>
          <c:showVal val="1"/>
          <c:showCatName val="0"/>
          <c:showSerName val="0"/>
          <c:showPercent val="0"/>
          <c:showBubbleSize val="0"/>
        </c:dLbls>
        <c:gapWidth val="182"/>
        <c:axId val="-1792194048"/>
        <c:axId val="-1792193504"/>
      </c:barChart>
      <c:catAx>
        <c:axId val="-1792194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crossAx val="-1792193504"/>
        <c:crosses val="autoZero"/>
        <c:auto val="1"/>
        <c:lblAlgn val="ctr"/>
        <c:lblOffset val="100"/>
        <c:noMultiLvlLbl val="0"/>
      </c:catAx>
      <c:valAx>
        <c:axId val="-179219350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79219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3083302353078"/>
          <c:y val="1.5193613274278497E-3"/>
          <c:w val="0.84424641416234469"/>
          <c:h val="0.85131744081275584"/>
        </c:manualLayout>
      </c:layout>
      <c:barChart>
        <c:barDir val="bar"/>
        <c:grouping val="clustered"/>
        <c:varyColors val="0"/>
        <c:ser>
          <c:idx val="0"/>
          <c:order val="0"/>
          <c:tx>
            <c:strRef>
              <c:f>Hoja2!$C$59</c:f>
              <c:strCache>
                <c:ptCount val="1"/>
                <c:pt idx="0">
                  <c:v> Tienen problemas de salud mental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Hoja2!$B$60:$B$64</c:f>
              <c:strCache>
                <c:ptCount val="5"/>
                <c:pt idx="0">
                  <c:v>Muy pocas</c:v>
                </c:pt>
                <c:pt idx="1">
                  <c:v>Una cuarta parte</c:v>
                </c:pt>
                <c:pt idx="2">
                  <c:v>La mitad</c:v>
                </c:pt>
                <c:pt idx="3">
                  <c:v>La gran mayoría</c:v>
                </c:pt>
                <c:pt idx="4">
                  <c:v>Casi todas</c:v>
                </c:pt>
              </c:strCache>
            </c:strRef>
          </c:cat>
          <c:val>
            <c:numRef>
              <c:f>Hoja2!$C$60:$C$64</c:f>
              <c:numCache>
                <c:formatCode>0.00%</c:formatCode>
                <c:ptCount val="5"/>
                <c:pt idx="0">
                  <c:v>0.125</c:v>
                </c:pt>
                <c:pt idx="1">
                  <c:v>0.223</c:v>
                </c:pt>
                <c:pt idx="2">
                  <c:v>0.217</c:v>
                </c:pt>
                <c:pt idx="3">
                  <c:v>0.34799999999999998</c:v>
                </c:pt>
                <c:pt idx="4">
                  <c:v>8.7999999999999995E-2</c:v>
                </c:pt>
              </c:numCache>
            </c:numRef>
          </c:val>
          <c:extLst>
            <c:ext xmlns:c16="http://schemas.microsoft.com/office/drawing/2014/chart" uri="{C3380CC4-5D6E-409C-BE32-E72D297353CC}">
              <c16:uniqueId val="{00000000-4217-2F45-B05A-D591BFCB8C4A}"/>
            </c:ext>
          </c:extLst>
        </c:ser>
        <c:dLbls>
          <c:dLblPos val="inEnd"/>
          <c:showLegendKey val="0"/>
          <c:showVal val="1"/>
          <c:showCatName val="0"/>
          <c:showSerName val="0"/>
          <c:showPercent val="0"/>
          <c:showBubbleSize val="0"/>
        </c:dLbls>
        <c:gapWidth val="182"/>
        <c:axId val="-1792192960"/>
        <c:axId val="-1792192416"/>
      </c:barChart>
      <c:catAx>
        <c:axId val="-1792192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crossAx val="-1792192416"/>
        <c:crosses val="autoZero"/>
        <c:auto val="1"/>
        <c:lblAlgn val="ctr"/>
        <c:lblOffset val="100"/>
        <c:noMultiLvlLbl val="0"/>
      </c:catAx>
      <c:valAx>
        <c:axId val="-17921924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7921929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80902770162086E-2"/>
          <c:y val="3.2368173258003764E-2"/>
          <c:w val="0.91011909722983786"/>
          <c:h val="0.90344970120260393"/>
        </c:manualLayout>
      </c:layout>
      <c:barChart>
        <c:barDir val="col"/>
        <c:grouping val="clustered"/>
        <c:varyColors val="0"/>
        <c:ser>
          <c:idx val="0"/>
          <c:order val="0"/>
          <c:tx>
            <c:strRef>
              <c:f>ZONA!$A$13</c:f>
              <c:strCache>
                <c:ptCount val="1"/>
                <c:pt idx="0">
                  <c:v>Decisión propia, opción de vida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ZONA!$B$12:$D$12</c:f>
              <c:strCache>
                <c:ptCount val="3"/>
                <c:pt idx="0">
                  <c:v>Norte</c:v>
                </c:pt>
                <c:pt idx="1">
                  <c:v>Metropolitana</c:v>
                </c:pt>
                <c:pt idx="2">
                  <c:v>Sur</c:v>
                </c:pt>
              </c:strCache>
            </c:strRef>
          </c:cat>
          <c:val>
            <c:numRef>
              <c:f>ZONA!$B$13:$D$13</c:f>
              <c:numCache>
                <c:formatCode>0.00%</c:formatCode>
                <c:ptCount val="3"/>
                <c:pt idx="0">
                  <c:v>0.10100000000000001</c:v>
                </c:pt>
                <c:pt idx="1">
                  <c:v>8.3000000000000004E-2</c:v>
                </c:pt>
                <c:pt idx="2">
                  <c:v>0.20200000000000001</c:v>
                </c:pt>
              </c:numCache>
            </c:numRef>
          </c:val>
          <c:extLst>
            <c:ext xmlns:c16="http://schemas.microsoft.com/office/drawing/2014/chart" uri="{C3380CC4-5D6E-409C-BE32-E72D297353CC}">
              <c16:uniqueId val="{00000000-2E52-324A-9D15-5BF4457FFB68}"/>
            </c:ext>
          </c:extLst>
        </c:ser>
        <c:dLbls>
          <c:dLblPos val="outEnd"/>
          <c:showLegendKey val="0"/>
          <c:showVal val="1"/>
          <c:showCatName val="0"/>
          <c:showSerName val="0"/>
          <c:showPercent val="0"/>
          <c:showBubbleSize val="0"/>
        </c:dLbls>
        <c:gapWidth val="219"/>
        <c:overlap val="-27"/>
        <c:axId val="-1322697120"/>
        <c:axId val="-1322692768"/>
      </c:barChart>
      <c:catAx>
        <c:axId val="-132269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322692768"/>
        <c:crosses val="autoZero"/>
        <c:auto val="1"/>
        <c:lblAlgn val="ctr"/>
        <c:lblOffset val="100"/>
        <c:noMultiLvlLbl val="0"/>
      </c:catAx>
      <c:valAx>
        <c:axId val="-1322692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322697120"/>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Hoja2!$C$140</c:f>
              <c:strCache>
                <c:ptCount val="1"/>
                <c:pt idx="0">
                  <c:v>Porcentaje</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800">
                    <a:solidFill>
                      <a:schemeClr val="bg1"/>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Hoja2!$B$141:$B$145</c:f>
              <c:strCache>
                <c:ptCount val="5"/>
                <c:pt idx="0">
                  <c:v>Dependen más de la estructura social</c:v>
                </c:pt>
                <c:pt idx="1">
                  <c:v>Dependen más de la personas en situación de sinhogarismo</c:v>
                </c:pt>
                <c:pt idx="2">
                  <c:v>Dependen más del resto de la sociedad</c:v>
                </c:pt>
                <c:pt idx="3">
                  <c:v>Dependen más de su entorno próximo, como la familia</c:v>
                </c:pt>
                <c:pt idx="4">
                  <c:v>Dependen más de otros factores</c:v>
                </c:pt>
              </c:strCache>
            </c:strRef>
          </c:cat>
          <c:val>
            <c:numRef>
              <c:f>Hoja2!$C$141:$C$145</c:f>
              <c:numCache>
                <c:formatCode>0.00%</c:formatCode>
                <c:ptCount val="5"/>
                <c:pt idx="0">
                  <c:v>0.51400000000000001</c:v>
                </c:pt>
                <c:pt idx="1">
                  <c:v>0.14299999999999999</c:v>
                </c:pt>
                <c:pt idx="2">
                  <c:v>6.3E-2</c:v>
                </c:pt>
                <c:pt idx="3">
                  <c:v>0.156</c:v>
                </c:pt>
                <c:pt idx="4">
                  <c:v>0.125</c:v>
                </c:pt>
              </c:numCache>
            </c:numRef>
          </c:val>
          <c:extLst>
            <c:ext xmlns:c16="http://schemas.microsoft.com/office/drawing/2014/chart" uri="{C3380CC4-5D6E-409C-BE32-E72D297353CC}">
              <c16:uniqueId val="{00000000-A96B-354A-A597-BF6250B7F870}"/>
            </c:ext>
          </c:extLst>
        </c:ser>
        <c:dLbls>
          <c:dLblPos val="inEnd"/>
          <c:showLegendKey val="0"/>
          <c:showVal val="1"/>
          <c:showCatName val="0"/>
          <c:showSerName val="0"/>
          <c:showPercent val="0"/>
          <c:showBubbleSize val="0"/>
        </c:dLbls>
        <c:gapWidth val="182"/>
        <c:axId val="-1322712896"/>
        <c:axId val="-1322692224"/>
      </c:barChart>
      <c:catAx>
        <c:axId val="-132271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322692224"/>
        <c:crosses val="autoZero"/>
        <c:auto val="1"/>
        <c:lblAlgn val="ctr"/>
        <c:lblOffset val="100"/>
        <c:noMultiLvlLbl val="0"/>
      </c:catAx>
      <c:valAx>
        <c:axId val="-1322692224"/>
        <c:scaling>
          <c:orientation val="minMax"/>
          <c:max val="0.6"/>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322712896"/>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94675411120685"/>
          <c:y val="0.13193198689000746"/>
          <c:w val="0.49092563507003817"/>
          <c:h val="0.86374251936509927"/>
        </c:manualLayout>
      </c:layout>
      <c:pieChart>
        <c:varyColors val="1"/>
        <c:ser>
          <c:idx val="0"/>
          <c:order val="0"/>
          <c:tx>
            <c:strRef>
              <c:f>'Tablas EM'!$B$51</c:f>
              <c:strCache>
                <c:ptCount val="1"/>
                <c:pt idx="0">
                  <c:v>Porcentaje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0BA-E546-A196-14AB6617FEA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0BA-E546-A196-14AB6617FEA3}"/>
              </c:ext>
            </c:extLst>
          </c:dPt>
          <c:dLbls>
            <c:dLbl>
              <c:idx val="0"/>
              <c:layout>
                <c:manualLayout>
                  <c:x val="-0.14511937528994856"/>
                  <c:y val="0.19332317466718391"/>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0BA-E546-A196-14AB6617FEA3}"/>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extLst>
                <c:ext xmlns:c16="http://schemas.microsoft.com/office/drawing/2014/chart" uri="{C3380CC4-5D6E-409C-BE32-E72D297353CC}">
                  <c16:uniqueId val="{00000003-E0BA-E546-A196-14AB6617FEA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 EM'!$A$52:$A$54</c:f>
              <c:strCache>
                <c:ptCount val="3"/>
                <c:pt idx="0">
                  <c:v>Exclusión moral</c:v>
                </c:pt>
                <c:pt idx="1">
                  <c:v>Indiferencia</c:v>
                </c:pt>
                <c:pt idx="2">
                  <c:v>Inclusión moral </c:v>
                </c:pt>
              </c:strCache>
            </c:strRef>
          </c:cat>
          <c:val>
            <c:numRef>
              <c:f>'Tablas EM'!$B$52:$B$54</c:f>
              <c:numCache>
                <c:formatCode>0.00%</c:formatCode>
                <c:ptCount val="3"/>
                <c:pt idx="0">
                  <c:v>0.113</c:v>
                </c:pt>
                <c:pt idx="1">
                  <c:v>0.28899999999999998</c:v>
                </c:pt>
                <c:pt idx="2">
                  <c:v>0.59799999999999998</c:v>
                </c:pt>
              </c:numCache>
            </c:numRef>
          </c:val>
          <c:extLst>
            <c:ext xmlns:c16="http://schemas.microsoft.com/office/drawing/2014/chart" uri="{C3380CC4-5D6E-409C-BE32-E72D297353CC}">
              <c16:uniqueId val="{00000004-E0BA-E546-A196-14AB6617FEA3}"/>
            </c:ext>
          </c:extLst>
        </c:ser>
        <c:dLbls>
          <c:dLblPos val="inEnd"/>
          <c:showLegendKey val="0"/>
          <c:showVal val="0"/>
          <c:showCatName val="1"/>
          <c:showSerName val="0"/>
          <c:showPercent val="0"/>
          <c:showBubbleSize val="0"/>
          <c:showLeaderLines val="1"/>
        </c:dLbls>
        <c:firstSliceAng val="0"/>
      </c:pieChart>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Hoja3!$B$13</c:f>
              <c:strCache>
                <c:ptCount val="1"/>
                <c:pt idx="0">
                  <c:v>Parcialmente o totalmente de acuerdo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Hoja3!$A$14:$A$21</c:f>
              <c:strCache>
                <c:ptCount val="8"/>
                <c:pt idx="0">
                  <c:v>Si las personas en situación de sinhogar tienen dificultades no es un problema mío</c:v>
                </c:pt>
                <c:pt idx="1">
                  <c:v>Cuando sé que alguna persona en situación de sinhogar está en dificultad quisiera poderla ayudar</c:v>
                </c:pt>
                <c:pt idx="2">
                  <c:v>Cuando veo que alguna persona en situación de sinhogar está sufriendo me preocupo por ella</c:v>
                </c:pt>
                <c:pt idx="3">
                  <c:v>Las personas en situación de sinhogar no deberían tener los mismos derechos que el resto de la sociedad</c:v>
                </c:pt>
                <c:pt idx="4">
                  <c:v>Si fuera necesario, estaría dispuesto/a a pagar más impuestos o hacer voluntariado para ayudar a una persona en situación de sinhogar</c:v>
                </c:pt>
                <c:pt idx="5">
                  <c:v>Como sociedad no somos responsables del bienestar de las personas en situación de sinhogar que viven aquí</c:v>
                </c:pt>
                <c:pt idx="6">
                  <c:v>Me indigna cuando veo que las personas en situación de sinhogar sufren discriminación</c:v>
                </c:pt>
                <c:pt idx="7">
                  <c:v>Las instituciones deberían invertir más recursos para ayudar a las personas en situación de sinhogar</c:v>
                </c:pt>
              </c:strCache>
            </c:strRef>
          </c:cat>
          <c:val>
            <c:numRef>
              <c:f>Hoja3!$B$14:$B$21</c:f>
              <c:numCache>
                <c:formatCode>0.0%</c:formatCode>
                <c:ptCount val="8"/>
                <c:pt idx="0">
                  <c:v>0.21300000000000002</c:v>
                </c:pt>
                <c:pt idx="1">
                  <c:v>0.69199999999999995</c:v>
                </c:pt>
                <c:pt idx="2">
                  <c:v>0.67399999999999993</c:v>
                </c:pt>
                <c:pt idx="3">
                  <c:v>0.193</c:v>
                </c:pt>
                <c:pt idx="4">
                  <c:v>0.47199999999999998</c:v>
                </c:pt>
                <c:pt idx="5">
                  <c:v>0.27300000000000002</c:v>
                </c:pt>
                <c:pt idx="6">
                  <c:v>0.746</c:v>
                </c:pt>
                <c:pt idx="7">
                  <c:v>0.70199999999999996</c:v>
                </c:pt>
              </c:numCache>
            </c:numRef>
          </c:val>
          <c:extLst>
            <c:ext xmlns:c16="http://schemas.microsoft.com/office/drawing/2014/chart" uri="{C3380CC4-5D6E-409C-BE32-E72D297353CC}">
              <c16:uniqueId val="{00000000-802C-8A4E-92FF-388AA319E128}"/>
            </c:ext>
          </c:extLst>
        </c:ser>
        <c:dLbls>
          <c:dLblPos val="inEnd"/>
          <c:showLegendKey val="0"/>
          <c:showVal val="1"/>
          <c:showCatName val="0"/>
          <c:showSerName val="0"/>
          <c:showPercent val="0"/>
          <c:showBubbleSize val="0"/>
        </c:dLbls>
        <c:gapWidth val="182"/>
        <c:axId val="-1477378416"/>
        <c:axId val="-1150578064"/>
      </c:barChart>
      <c:catAx>
        <c:axId val="-147737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150578064"/>
        <c:crosses val="autoZero"/>
        <c:auto val="1"/>
        <c:lblAlgn val="ctr"/>
        <c:lblOffset val="100"/>
        <c:noMultiLvlLbl val="0"/>
      </c:catAx>
      <c:valAx>
        <c:axId val="-11505780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477378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Extranjero!$B$33</c:f>
              <c:strCache>
                <c:ptCount val="1"/>
                <c:pt idx="0">
                  <c:v>Ninguna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Extranjero!$C$32:$D$32</c:f>
              <c:strCache>
                <c:ptCount val="2"/>
                <c:pt idx="0">
                  <c:v>Considera que la mayor parte de PSSH  son extranjeras</c:v>
                </c:pt>
                <c:pt idx="1">
                  <c:v>Considera que la mayor parte de PSSH no son extranjeras</c:v>
                </c:pt>
              </c:strCache>
            </c:strRef>
          </c:cat>
          <c:val>
            <c:numRef>
              <c:f>Extranjero!$C$33:$D$33</c:f>
              <c:numCache>
                <c:formatCode>0.00%</c:formatCode>
                <c:ptCount val="2"/>
                <c:pt idx="0">
                  <c:v>0.32700000000000001</c:v>
                </c:pt>
                <c:pt idx="1">
                  <c:v>0.156</c:v>
                </c:pt>
              </c:numCache>
            </c:numRef>
          </c:val>
          <c:extLst>
            <c:ext xmlns:c16="http://schemas.microsoft.com/office/drawing/2014/chart" uri="{C3380CC4-5D6E-409C-BE32-E72D297353CC}">
              <c16:uniqueId val="{00000000-3C23-0B47-A81F-C6CFD8968931}"/>
            </c:ext>
          </c:extLst>
        </c:ser>
        <c:dLbls>
          <c:dLblPos val="outEnd"/>
          <c:showLegendKey val="0"/>
          <c:showVal val="1"/>
          <c:showCatName val="0"/>
          <c:showSerName val="0"/>
          <c:showPercent val="0"/>
          <c:showBubbleSize val="0"/>
        </c:dLbls>
        <c:gapWidth val="219"/>
        <c:overlap val="-27"/>
        <c:axId val="-1456086816"/>
        <c:axId val="-1456080288"/>
      </c:barChart>
      <c:catAx>
        <c:axId val="-145608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456080288"/>
        <c:crosses val="autoZero"/>
        <c:auto val="1"/>
        <c:lblAlgn val="ctr"/>
        <c:lblOffset val="100"/>
        <c:noMultiLvlLbl val="0"/>
      </c:catAx>
      <c:valAx>
        <c:axId val="-14560802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456086816"/>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'Tablas EM'!$B$71</c:f>
              <c:strCache>
                <c:ptCount val="1"/>
                <c:pt idx="0">
                  <c:v>Atribución externa a la persona</c:v>
                </c:pt>
              </c:strCache>
            </c:strRef>
          </c:tx>
          <c:spPr>
            <a:solidFill>
              <a:schemeClr val="accent1"/>
            </a:solidFill>
            <a:ln>
              <a:noFill/>
            </a:ln>
            <a:effectLst/>
          </c:spPr>
          <c:invertIfNegative val="0"/>
          <c:cat>
            <c:strRef>
              <c:f>'Tablas EM'!$A$72:$A$74</c:f>
              <c:strCache>
                <c:ptCount val="3"/>
                <c:pt idx="0">
                  <c:v>Exclusión moral</c:v>
                </c:pt>
                <c:pt idx="1">
                  <c:v>Indiferencia</c:v>
                </c:pt>
                <c:pt idx="2">
                  <c:v>Inclusión moral </c:v>
                </c:pt>
              </c:strCache>
            </c:strRef>
          </c:cat>
          <c:val>
            <c:numRef>
              <c:f>'Tablas EM'!$B$72:$B$74</c:f>
              <c:numCache>
                <c:formatCode>0.00%</c:formatCode>
                <c:ptCount val="3"/>
                <c:pt idx="0">
                  <c:v>0.10299999999999999</c:v>
                </c:pt>
                <c:pt idx="1">
                  <c:v>0.28399999999999997</c:v>
                </c:pt>
                <c:pt idx="2">
                  <c:v>0.61299999999999999</c:v>
                </c:pt>
              </c:numCache>
            </c:numRef>
          </c:val>
          <c:extLst>
            <c:ext xmlns:c16="http://schemas.microsoft.com/office/drawing/2014/chart" uri="{C3380CC4-5D6E-409C-BE32-E72D297353CC}">
              <c16:uniqueId val="{00000000-4030-B740-8237-4A9CB2A590AC}"/>
            </c:ext>
          </c:extLst>
        </c:ser>
        <c:ser>
          <c:idx val="1"/>
          <c:order val="1"/>
          <c:tx>
            <c:strRef>
              <c:f>'Tablas EM'!$C$71</c:f>
              <c:strCache>
                <c:ptCount val="1"/>
                <c:pt idx="0">
                  <c:v>Atribución personal </c:v>
                </c:pt>
              </c:strCache>
            </c:strRef>
          </c:tx>
          <c:spPr>
            <a:solidFill>
              <a:schemeClr val="accent2"/>
            </a:solidFill>
            <a:ln>
              <a:noFill/>
            </a:ln>
            <a:effectLst/>
          </c:spPr>
          <c:invertIfNegative val="0"/>
          <c:cat>
            <c:strRef>
              <c:f>'Tablas EM'!$A$72:$A$74</c:f>
              <c:strCache>
                <c:ptCount val="3"/>
                <c:pt idx="0">
                  <c:v>Exclusión moral</c:v>
                </c:pt>
                <c:pt idx="1">
                  <c:v>Indiferencia</c:v>
                </c:pt>
                <c:pt idx="2">
                  <c:v>Inclusión moral </c:v>
                </c:pt>
              </c:strCache>
            </c:strRef>
          </c:cat>
          <c:val>
            <c:numRef>
              <c:f>'Tablas EM'!$C$72:$C$74</c:f>
              <c:numCache>
                <c:formatCode>0.00%</c:formatCode>
                <c:ptCount val="3"/>
                <c:pt idx="0">
                  <c:v>0.16400000000000001</c:v>
                </c:pt>
                <c:pt idx="1">
                  <c:v>0.315</c:v>
                </c:pt>
                <c:pt idx="2">
                  <c:v>0.52100000000000002</c:v>
                </c:pt>
              </c:numCache>
            </c:numRef>
          </c:val>
          <c:extLst>
            <c:ext xmlns:c16="http://schemas.microsoft.com/office/drawing/2014/chart" uri="{C3380CC4-5D6E-409C-BE32-E72D297353CC}">
              <c16:uniqueId val="{00000001-4030-B740-8237-4A9CB2A590AC}"/>
            </c:ext>
          </c:extLst>
        </c:ser>
        <c:dLbls>
          <c:showLegendKey val="0"/>
          <c:showVal val="0"/>
          <c:showCatName val="0"/>
          <c:showSerName val="0"/>
          <c:showPercent val="0"/>
          <c:showBubbleSize val="0"/>
        </c:dLbls>
        <c:gapWidth val="219"/>
        <c:overlap val="-27"/>
        <c:axId val="-1456075392"/>
        <c:axId val="-1456084096"/>
      </c:barChart>
      <c:catAx>
        <c:axId val="-145607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456084096"/>
        <c:crosses val="autoZero"/>
        <c:auto val="1"/>
        <c:lblAlgn val="ctr"/>
        <c:lblOffset val="100"/>
        <c:noMultiLvlLbl val="0"/>
      </c:catAx>
      <c:valAx>
        <c:axId val="-1456084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456075392"/>
        <c:crosses val="autoZero"/>
        <c:crossBetween val="between"/>
      </c:valAx>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8ED1C-3107-476E-B56B-7B11B52CB8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DDA0D78-3CFF-49F2-AB18-D8A7AED4D885}">
      <dgm:prSet/>
      <dgm:spPr/>
      <dgm:t>
        <a:bodyPr/>
        <a:lstStyle/>
        <a:p>
          <a:r>
            <a:rPr lang="es-ES" i="1"/>
            <a:t>Las actitudes hacia el sinhogarismo son un fenómeno relativamente poco estudiado en Tenerife. </a:t>
          </a:r>
          <a:endParaRPr lang="en-US"/>
        </a:p>
      </dgm:t>
    </dgm:pt>
    <dgm:pt modelId="{EFA6E24F-4348-43F6-B554-523AD65A8C47}" type="parTrans" cxnId="{F7D1D3D5-2F67-4002-9A02-DA5A75E6AA1A}">
      <dgm:prSet/>
      <dgm:spPr/>
      <dgm:t>
        <a:bodyPr/>
        <a:lstStyle/>
        <a:p>
          <a:endParaRPr lang="en-US"/>
        </a:p>
      </dgm:t>
    </dgm:pt>
    <dgm:pt modelId="{321C67D1-29EE-40FB-A0EA-558E700ACC2B}" type="sibTrans" cxnId="{F7D1D3D5-2F67-4002-9A02-DA5A75E6AA1A}">
      <dgm:prSet/>
      <dgm:spPr/>
      <dgm:t>
        <a:bodyPr/>
        <a:lstStyle/>
        <a:p>
          <a:endParaRPr lang="en-US"/>
        </a:p>
      </dgm:t>
    </dgm:pt>
    <dgm:pt modelId="{2EF19678-A668-4FE4-80BF-2726140E112F}">
      <dgm:prSet/>
      <dgm:spPr/>
      <dgm:t>
        <a:bodyPr/>
        <a:lstStyle/>
        <a:p>
          <a:r>
            <a:rPr lang="es-ES" i="1"/>
            <a:t>Necesidad de estudios para informar a las políticas sociales y a las estrategias de intervención, en particular, los proyectos de sensibilización. </a:t>
          </a:r>
          <a:endParaRPr lang="en-US"/>
        </a:p>
      </dgm:t>
    </dgm:pt>
    <dgm:pt modelId="{069D3C1E-8C45-4632-9A57-A7E240EF28F6}" type="parTrans" cxnId="{8754FC74-0B53-4EDE-BDA6-F348B68068AC}">
      <dgm:prSet/>
      <dgm:spPr/>
      <dgm:t>
        <a:bodyPr/>
        <a:lstStyle/>
        <a:p>
          <a:endParaRPr lang="en-US"/>
        </a:p>
      </dgm:t>
    </dgm:pt>
    <dgm:pt modelId="{847C8838-DC23-426E-8EF9-22207F9228C3}" type="sibTrans" cxnId="{8754FC74-0B53-4EDE-BDA6-F348B68068AC}">
      <dgm:prSet/>
      <dgm:spPr/>
      <dgm:t>
        <a:bodyPr/>
        <a:lstStyle/>
        <a:p>
          <a:endParaRPr lang="en-US"/>
        </a:p>
      </dgm:t>
    </dgm:pt>
    <dgm:pt modelId="{3222C2CF-B26A-4CEB-8EDE-AD4FEBA14B28}">
      <dgm:prSet/>
      <dgm:spPr/>
      <dgm:t>
        <a:bodyPr/>
        <a:lstStyle/>
        <a:p>
          <a:r>
            <a:rPr lang="es-ES" i="1" dirty="0"/>
            <a:t>Contexto: reactivación de la Ruta Atlántica, crisis de la vivienda, visibilidad mediática y movilización social. </a:t>
          </a:r>
          <a:endParaRPr lang="en-US" dirty="0"/>
        </a:p>
      </dgm:t>
    </dgm:pt>
    <dgm:pt modelId="{C0737563-864C-4583-A509-1AB6984F8F04}" type="parTrans" cxnId="{B13DB571-D3AD-49AE-991F-AA8050EEC7BE}">
      <dgm:prSet/>
      <dgm:spPr/>
      <dgm:t>
        <a:bodyPr/>
        <a:lstStyle/>
        <a:p>
          <a:endParaRPr lang="en-US"/>
        </a:p>
      </dgm:t>
    </dgm:pt>
    <dgm:pt modelId="{D1C93613-2D81-4D4F-A098-55332161C87D}" type="sibTrans" cxnId="{B13DB571-D3AD-49AE-991F-AA8050EEC7BE}">
      <dgm:prSet/>
      <dgm:spPr/>
      <dgm:t>
        <a:bodyPr/>
        <a:lstStyle/>
        <a:p>
          <a:endParaRPr lang="en-US"/>
        </a:p>
      </dgm:t>
    </dgm:pt>
    <dgm:pt modelId="{32DBF80E-B812-644E-A6EB-6E63011DD8D0}" type="pres">
      <dgm:prSet presAssocID="{82E8ED1C-3107-476E-B56B-7B11B52CB805}" presName="vert0" presStyleCnt="0">
        <dgm:presLayoutVars>
          <dgm:dir/>
          <dgm:animOne val="branch"/>
          <dgm:animLvl val="lvl"/>
        </dgm:presLayoutVars>
      </dgm:prSet>
      <dgm:spPr/>
    </dgm:pt>
    <dgm:pt modelId="{D181710E-FEF7-BD45-9438-670E1CAAADD3}" type="pres">
      <dgm:prSet presAssocID="{EDDA0D78-3CFF-49F2-AB18-D8A7AED4D885}" presName="thickLine" presStyleLbl="alignNode1" presStyleIdx="0" presStyleCnt="3"/>
      <dgm:spPr/>
    </dgm:pt>
    <dgm:pt modelId="{1E385534-609C-9544-B8E7-4E4B9BD8D64C}" type="pres">
      <dgm:prSet presAssocID="{EDDA0D78-3CFF-49F2-AB18-D8A7AED4D885}" presName="horz1" presStyleCnt="0"/>
      <dgm:spPr/>
    </dgm:pt>
    <dgm:pt modelId="{4D96465B-2696-244A-8C49-D0B7C4A7956C}" type="pres">
      <dgm:prSet presAssocID="{EDDA0D78-3CFF-49F2-AB18-D8A7AED4D885}" presName="tx1" presStyleLbl="revTx" presStyleIdx="0" presStyleCnt="3"/>
      <dgm:spPr/>
    </dgm:pt>
    <dgm:pt modelId="{06CB3112-FA4A-4E4D-A57E-6ED8986893F8}" type="pres">
      <dgm:prSet presAssocID="{EDDA0D78-3CFF-49F2-AB18-D8A7AED4D885}" presName="vert1" presStyleCnt="0"/>
      <dgm:spPr/>
    </dgm:pt>
    <dgm:pt modelId="{0E008FE1-9F57-A54F-A5E3-A01A4BFE0035}" type="pres">
      <dgm:prSet presAssocID="{2EF19678-A668-4FE4-80BF-2726140E112F}" presName="thickLine" presStyleLbl="alignNode1" presStyleIdx="1" presStyleCnt="3"/>
      <dgm:spPr/>
    </dgm:pt>
    <dgm:pt modelId="{1D159179-AFAB-7646-9BB9-A2474CE28241}" type="pres">
      <dgm:prSet presAssocID="{2EF19678-A668-4FE4-80BF-2726140E112F}" presName="horz1" presStyleCnt="0"/>
      <dgm:spPr/>
    </dgm:pt>
    <dgm:pt modelId="{DE53E3E0-BA20-BD4D-9A2D-432C29068B95}" type="pres">
      <dgm:prSet presAssocID="{2EF19678-A668-4FE4-80BF-2726140E112F}" presName="tx1" presStyleLbl="revTx" presStyleIdx="1" presStyleCnt="3"/>
      <dgm:spPr/>
    </dgm:pt>
    <dgm:pt modelId="{60223649-1145-6E4A-8BF3-BBD1D5ED7966}" type="pres">
      <dgm:prSet presAssocID="{2EF19678-A668-4FE4-80BF-2726140E112F}" presName="vert1" presStyleCnt="0"/>
      <dgm:spPr/>
    </dgm:pt>
    <dgm:pt modelId="{DB8BABDC-1FC5-234E-A437-EAC45A964D0B}" type="pres">
      <dgm:prSet presAssocID="{3222C2CF-B26A-4CEB-8EDE-AD4FEBA14B28}" presName="thickLine" presStyleLbl="alignNode1" presStyleIdx="2" presStyleCnt="3"/>
      <dgm:spPr/>
    </dgm:pt>
    <dgm:pt modelId="{E15F65C8-ED6A-A34A-B157-2D2B141A111F}" type="pres">
      <dgm:prSet presAssocID="{3222C2CF-B26A-4CEB-8EDE-AD4FEBA14B28}" presName="horz1" presStyleCnt="0"/>
      <dgm:spPr/>
    </dgm:pt>
    <dgm:pt modelId="{01C089DB-FAA2-9D48-AB7F-C0DDF52D761B}" type="pres">
      <dgm:prSet presAssocID="{3222C2CF-B26A-4CEB-8EDE-AD4FEBA14B28}" presName="tx1" presStyleLbl="revTx" presStyleIdx="2" presStyleCnt="3"/>
      <dgm:spPr/>
    </dgm:pt>
    <dgm:pt modelId="{838C177F-41A4-AE4D-9D0E-77CED53DDC49}" type="pres">
      <dgm:prSet presAssocID="{3222C2CF-B26A-4CEB-8EDE-AD4FEBA14B28}" presName="vert1" presStyleCnt="0"/>
      <dgm:spPr/>
    </dgm:pt>
  </dgm:ptLst>
  <dgm:cxnLst>
    <dgm:cxn modelId="{094CDF07-DAC9-9F4A-8322-85FC3133D034}" type="presOf" srcId="{3222C2CF-B26A-4CEB-8EDE-AD4FEBA14B28}" destId="{01C089DB-FAA2-9D48-AB7F-C0DDF52D761B}" srcOrd="0" destOrd="0" presId="urn:microsoft.com/office/officeart/2008/layout/LinedList"/>
    <dgm:cxn modelId="{00684927-8C69-E545-8692-EC1CE124719F}" type="presOf" srcId="{82E8ED1C-3107-476E-B56B-7B11B52CB805}" destId="{32DBF80E-B812-644E-A6EB-6E63011DD8D0}" srcOrd="0" destOrd="0" presId="urn:microsoft.com/office/officeart/2008/layout/LinedList"/>
    <dgm:cxn modelId="{4809565F-59D1-CC4C-958F-25F6E9629009}" type="presOf" srcId="{2EF19678-A668-4FE4-80BF-2726140E112F}" destId="{DE53E3E0-BA20-BD4D-9A2D-432C29068B95}" srcOrd="0" destOrd="0" presId="urn:microsoft.com/office/officeart/2008/layout/LinedList"/>
    <dgm:cxn modelId="{B13DB571-D3AD-49AE-991F-AA8050EEC7BE}" srcId="{82E8ED1C-3107-476E-B56B-7B11B52CB805}" destId="{3222C2CF-B26A-4CEB-8EDE-AD4FEBA14B28}" srcOrd="2" destOrd="0" parTransId="{C0737563-864C-4583-A509-1AB6984F8F04}" sibTransId="{D1C93613-2D81-4D4F-A098-55332161C87D}"/>
    <dgm:cxn modelId="{8754FC74-0B53-4EDE-BDA6-F348B68068AC}" srcId="{82E8ED1C-3107-476E-B56B-7B11B52CB805}" destId="{2EF19678-A668-4FE4-80BF-2726140E112F}" srcOrd="1" destOrd="0" parTransId="{069D3C1E-8C45-4632-9A57-A7E240EF28F6}" sibTransId="{847C8838-DC23-426E-8EF9-22207F9228C3}"/>
    <dgm:cxn modelId="{4FEE7BD0-2F74-7941-8D48-DD6EC325181B}" type="presOf" srcId="{EDDA0D78-3CFF-49F2-AB18-D8A7AED4D885}" destId="{4D96465B-2696-244A-8C49-D0B7C4A7956C}" srcOrd="0" destOrd="0" presId="urn:microsoft.com/office/officeart/2008/layout/LinedList"/>
    <dgm:cxn modelId="{F7D1D3D5-2F67-4002-9A02-DA5A75E6AA1A}" srcId="{82E8ED1C-3107-476E-B56B-7B11B52CB805}" destId="{EDDA0D78-3CFF-49F2-AB18-D8A7AED4D885}" srcOrd="0" destOrd="0" parTransId="{EFA6E24F-4348-43F6-B554-523AD65A8C47}" sibTransId="{321C67D1-29EE-40FB-A0EA-558E700ACC2B}"/>
    <dgm:cxn modelId="{E19EE6A7-D19C-E54B-BB80-5C0147F4F083}" type="presParOf" srcId="{32DBF80E-B812-644E-A6EB-6E63011DD8D0}" destId="{D181710E-FEF7-BD45-9438-670E1CAAADD3}" srcOrd="0" destOrd="0" presId="urn:microsoft.com/office/officeart/2008/layout/LinedList"/>
    <dgm:cxn modelId="{F0463131-3D44-D147-B3D5-933E385FDA1D}" type="presParOf" srcId="{32DBF80E-B812-644E-A6EB-6E63011DD8D0}" destId="{1E385534-609C-9544-B8E7-4E4B9BD8D64C}" srcOrd="1" destOrd="0" presId="urn:microsoft.com/office/officeart/2008/layout/LinedList"/>
    <dgm:cxn modelId="{50810125-2338-E940-B853-9532CE4FAEF2}" type="presParOf" srcId="{1E385534-609C-9544-B8E7-4E4B9BD8D64C}" destId="{4D96465B-2696-244A-8C49-D0B7C4A7956C}" srcOrd="0" destOrd="0" presId="urn:microsoft.com/office/officeart/2008/layout/LinedList"/>
    <dgm:cxn modelId="{363338F4-A451-B14D-B6CF-1BBA0A0E7C03}" type="presParOf" srcId="{1E385534-609C-9544-B8E7-4E4B9BD8D64C}" destId="{06CB3112-FA4A-4E4D-A57E-6ED8986893F8}" srcOrd="1" destOrd="0" presId="urn:microsoft.com/office/officeart/2008/layout/LinedList"/>
    <dgm:cxn modelId="{F6D0B7B9-C781-C24E-B8A3-3E9430936EE1}" type="presParOf" srcId="{32DBF80E-B812-644E-A6EB-6E63011DD8D0}" destId="{0E008FE1-9F57-A54F-A5E3-A01A4BFE0035}" srcOrd="2" destOrd="0" presId="urn:microsoft.com/office/officeart/2008/layout/LinedList"/>
    <dgm:cxn modelId="{7B982D89-8782-A544-B3FB-23E9E70F5FE5}" type="presParOf" srcId="{32DBF80E-B812-644E-A6EB-6E63011DD8D0}" destId="{1D159179-AFAB-7646-9BB9-A2474CE28241}" srcOrd="3" destOrd="0" presId="urn:microsoft.com/office/officeart/2008/layout/LinedList"/>
    <dgm:cxn modelId="{F279A0C4-D2B7-3E47-8375-D4B40DE6E6E9}" type="presParOf" srcId="{1D159179-AFAB-7646-9BB9-A2474CE28241}" destId="{DE53E3E0-BA20-BD4D-9A2D-432C29068B95}" srcOrd="0" destOrd="0" presId="urn:microsoft.com/office/officeart/2008/layout/LinedList"/>
    <dgm:cxn modelId="{123701BA-E2DF-CE49-B8B1-F2C9C9F71E65}" type="presParOf" srcId="{1D159179-AFAB-7646-9BB9-A2474CE28241}" destId="{60223649-1145-6E4A-8BF3-BBD1D5ED7966}" srcOrd="1" destOrd="0" presId="urn:microsoft.com/office/officeart/2008/layout/LinedList"/>
    <dgm:cxn modelId="{27C5B6EE-6217-124C-9D8A-F89D17D881AA}" type="presParOf" srcId="{32DBF80E-B812-644E-A6EB-6E63011DD8D0}" destId="{DB8BABDC-1FC5-234E-A437-EAC45A964D0B}" srcOrd="4" destOrd="0" presId="urn:microsoft.com/office/officeart/2008/layout/LinedList"/>
    <dgm:cxn modelId="{D5102B57-3842-9A49-ACC3-CA321808B176}" type="presParOf" srcId="{32DBF80E-B812-644E-A6EB-6E63011DD8D0}" destId="{E15F65C8-ED6A-A34A-B157-2D2B141A111F}" srcOrd="5" destOrd="0" presId="urn:microsoft.com/office/officeart/2008/layout/LinedList"/>
    <dgm:cxn modelId="{9D50987F-2E4C-9048-89B1-5B8F5F52E2D4}" type="presParOf" srcId="{E15F65C8-ED6A-A34A-B157-2D2B141A111F}" destId="{01C089DB-FAA2-9D48-AB7F-C0DDF52D761B}" srcOrd="0" destOrd="0" presId="urn:microsoft.com/office/officeart/2008/layout/LinedList"/>
    <dgm:cxn modelId="{151651E4-D47B-A64F-B02A-B750C4A9AF0E}" type="presParOf" srcId="{E15F65C8-ED6A-A34A-B157-2D2B141A111F}" destId="{838C177F-41A4-AE4D-9D0E-77CED53DDC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8C807-F717-4625-A56C-F00D0E0AC886}"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E7994D1E-2A19-4FCC-B08C-F40B3FFC8ED9}">
      <dgm:prSet/>
      <dgm:spPr/>
      <dgm:t>
        <a:bodyPr/>
        <a:lstStyle/>
        <a:p>
          <a:r>
            <a:rPr lang="es-ES" b="1" i="0" baseline="0"/>
            <a:t>Percepción del perfil de las personas en situación de sinhogarismo</a:t>
          </a:r>
          <a:r>
            <a:rPr lang="es-ES" b="0" i="0" baseline="0"/>
            <a:t> (preguntas 1–11).</a:t>
          </a:r>
          <a:endParaRPr lang="en-US"/>
        </a:p>
      </dgm:t>
    </dgm:pt>
    <dgm:pt modelId="{D9D711D3-E2BF-46D7-8D84-41061C36ECF9}" type="parTrans" cxnId="{29EE75C8-F479-46E8-BA7B-7F80189476C1}">
      <dgm:prSet/>
      <dgm:spPr/>
      <dgm:t>
        <a:bodyPr/>
        <a:lstStyle/>
        <a:p>
          <a:endParaRPr lang="en-US"/>
        </a:p>
      </dgm:t>
    </dgm:pt>
    <dgm:pt modelId="{5300FABD-9B97-45A2-BF58-6E001885C841}" type="sibTrans" cxnId="{29EE75C8-F479-46E8-BA7B-7F80189476C1}">
      <dgm:prSet/>
      <dgm:spPr/>
      <dgm:t>
        <a:bodyPr/>
        <a:lstStyle/>
        <a:p>
          <a:endParaRPr lang="en-US"/>
        </a:p>
      </dgm:t>
    </dgm:pt>
    <dgm:pt modelId="{F878DC1F-C5DF-439F-A4AD-ED5D3B68AFB0}">
      <dgm:prSet/>
      <dgm:spPr/>
      <dgm:t>
        <a:bodyPr/>
        <a:lstStyle/>
        <a:p>
          <a:r>
            <a:rPr lang="es-ES" b="1" i="0" baseline="0"/>
            <a:t>Percepción de las causas del sinhogarismo</a:t>
          </a:r>
          <a:r>
            <a:rPr lang="es-ES" b="0" i="0" baseline="0"/>
            <a:t> (preguntas 12–13).</a:t>
          </a:r>
          <a:endParaRPr lang="en-US"/>
        </a:p>
      </dgm:t>
    </dgm:pt>
    <dgm:pt modelId="{F7A47D7D-503C-4CAE-A05A-B402F82E207A}" type="parTrans" cxnId="{E8FC6013-7718-427D-9908-299E80CE1BF1}">
      <dgm:prSet/>
      <dgm:spPr/>
      <dgm:t>
        <a:bodyPr/>
        <a:lstStyle/>
        <a:p>
          <a:endParaRPr lang="en-US"/>
        </a:p>
      </dgm:t>
    </dgm:pt>
    <dgm:pt modelId="{8D5DFC57-12C2-48F0-90B2-F9AF22D02E6E}" type="sibTrans" cxnId="{E8FC6013-7718-427D-9908-299E80CE1BF1}">
      <dgm:prSet/>
      <dgm:spPr/>
      <dgm:t>
        <a:bodyPr/>
        <a:lstStyle/>
        <a:p>
          <a:endParaRPr lang="en-US"/>
        </a:p>
      </dgm:t>
    </dgm:pt>
    <dgm:pt modelId="{334D5778-BCC4-43B4-844F-3AA27548D0BE}">
      <dgm:prSet/>
      <dgm:spPr/>
      <dgm:t>
        <a:bodyPr/>
        <a:lstStyle/>
        <a:p>
          <a:r>
            <a:rPr lang="es-ES" b="1" i="0" baseline="0"/>
            <a:t>Políticas públicas</a:t>
          </a:r>
          <a:r>
            <a:rPr lang="es-ES" b="0" i="0" baseline="0"/>
            <a:t> (preguntas 14–15).</a:t>
          </a:r>
          <a:endParaRPr lang="en-US"/>
        </a:p>
      </dgm:t>
    </dgm:pt>
    <dgm:pt modelId="{850B12F5-30DC-44BA-80AC-53160ECDE03A}" type="parTrans" cxnId="{8935E1FB-2A83-43E5-A17D-2D3841FE7C96}">
      <dgm:prSet/>
      <dgm:spPr/>
      <dgm:t>
        <a:bodyPr/>
        <a:lstStyle/>
        <a:p>
          <a:endParaRPr lang="en-US"/>
        </a:p>
      </dgm:t>
    </dgm:pt>
    <dgm:pt modelId="{43CBC7B6-D94B-4A69-A67B-F6D62535E8FF}" type="sibTrans" cxnId="{8935E1FB-2A83-43E5-A17D-2D3841FE7C96}">
      <dgm:prSet/>
      <dgm:spPr/>
      <dgm:t>
        <a:bodyPr/>
        <a:lstStyle/>
        <a:p>
          <a:endParaRPr lang="en-US"/>
        </a:p>
      </dgm:t>
    </dgm:pt>
    <dgm:pt modelId="{CBB6E96A-C6E7-43D3-9A4F-509B85C76B37}">
      <dgm:prSet/>
      <dgm:spPr/>
      <dgm:t>
        <a:bodyPr/>
        <a:lstStyle/>
        <a:p>
          <a:r>
            <a:rPr lang="es-ES" b="1" i="0" baseline="0"/>
            <a:t>Contacto y relaciones</a:t>
          </a:r>
          <a:r>
            <a:rPr lang="es-ES" b="0" i="0" baseline="0"/>
            <a:t> (preguntas 16–18).</a:t>
          </a:r>
          <a:endParaRPr lang="en-US"/>
        </a:p>
      </dgm:t>
    </dgm:pt>
    <dgm:pt modelId="{5C0A6F7B-6EA4-4E77-9724-3AC7FE95E26F}" type="parTrans" cxnId="{801C1F32-6E8D-429A-BDD4-D79B742D7CFC}">
      <dgm:prSet/>
      <dgm:spPr/>
      <dgm:t>
        <a:bodyPr/>
        <a:lstStyle/>
        <a:p>
          <a:endParaRPr lang="en-US"/>
        </a:p>
      </dgm:t>
    </dgm:pt>
    <dgm:pt modelId="{7A386650-39A4-4A8C-ABA2-9E2268610CA8}" type="sibTrans" cxnId="{801C1F32-6E8D-429A-BDD4-D79B742D7CFC}">
      <dgm:prSet/>
      <dgm:spPr/>
      <dgm:t>
        <a:bodyPr/>
        <a:lstStyle/>
        <a:p>
          <a:endParaRPr lang="en-US"/>
        </a:p>
      </dgm:t>
    </dgm:pt>
    <dgm:pt modelId="{756A095F-65F3-469B-826C-4AF0D475D131}">
      <dgm:prSet/>
      <dgm:spPr/>
      <dgm:t>
        <a:bodyPr/>
        <a:lstStyle/>
        <a:p>
          <a:r>
            <a:rPr lang="es-ES" b="1" i="0" baseline="0"/>
            <a:t>Inclusión moral</a:t>
          </a:r>
          <a:r>
            <a:rPr lang="es-ES" b="0" i="0" baseline="0"/>
            <a:t> (pregunta 19).</a:t>
          </a:r>
          <a:endParaRPr lang="en-US"/>
        </a:p>
      </dgm:t>
    </dgm:pt>
    <dgm:pt modelId="{45A057A3-4C2B-4641-84D8-B33C1EAEAB4B}" type="parTrans" cxnId="{ECA58DE3-C030-4A8C-9BE4-AA6E07AD9728}">
      <dgm:prSet/>
      <dgm:spPr/>
      <dgm:t>
        <a:bodyPr/>
        <a:lstStyle/>
        <a:p>
          <a:endParaRPr lang="en-US"/>
        </a:p>
      </dgm:t>
    </dgm:pt>
    <dgm:pt modelId="{B23B40FC-FAB6-4323-BCBF-3339A268A801}" type="sibTrans" cxnId="{ECA58DE3-C030-4A8C-9BE4-AA6E07AD9728}">
      <dgm:prSet/>
      <dgm:spPr/>
      <dgm:t>
        <a:bodyPr/>
        <a:lstStyle/>
        <a:p>
          <a:endParaRPr lang="en-US"/>
        </a:p>
      </dgm:t>
    </dgm:pt>
    <dgm:pt modelId="{75D9B0CD-02F0-4127-BFAD-4A4B727C9EE7}">
      <dgm:prSet/>
      <dgm:spPr/>
      <dgm:t>
        <a:bodyPr/>
        <a:lstStyle/>
        <a:p>
          <a:r>
            <a:rPr lang="es-ES" b="1" i="0" baseline="0"/>
            <a:t>Percepción de discriminación y violencia</a:t>
          </a:r>
          <a:r>
            <a:rPr lang="es-ES" b="0" i="0" baseline="0"/>
            <a:t> (preguntas 20–22).</a:t>
          </a:r>
          <a:endParaRPr lang="en-US"/>
        </a:p>
      </dgm:t>
    </dgm:pt>
    <dgm:pt modelId="{96EBEC81-63C2-4707-8E6D-96D5B018AAE5}" type="parTrans" cxnId="{AB6F7BF2-F85F-443D-8C44-BFF87A39D584}">
      <dgm:prSet/>
      <dgm:spPr/>
      <dgm:t>
        <a:bodyPr/>
        <a:lstStyle/>
        <a:p>
          <a:endParaRPr lang="en-US"/>
        </a:p>
      </dgm:t>
    </dgm:pt>
    <dgm:pt modelId="{EC8D1492-0600-441E-B54C-60045523F431}" type="sibTrans" cxnId="{AB6F7BF2-F85F-443D-8C44-BFF87A39D584}">
      <dgm:prSet/>
      <dgm:spPr/>
      <dgm:t>
        <a:bodyPr/>
        <a:lstStyle/>
        <a:p>
          <a:endParaRPr lang="en-US"/>
        </a:p>
      </dgm:t>
    </dgm:pt>
    <dgm:pt modelId="{D92B292F-91D3-411C-B397-F93FA0E5BA7C}">
      <dgm:prSet/>
      <dgm:spPr/>
      <dgm:t>
        <a:bodyPr/>
        <a:lstStyle/>
        <a:p>
          <a:r>
            <a:rPr lang="es-ES" b="1" i="0" baseline="0"/>
            <a:t>Bloque sociodemográfico</a:t>
          </a:r>
          <a:r>
            <a:rPr lang="es-ES" b="0" i="0" baseline="0"/>
            <a:t> (preguntas 23–27).</a:t>
          </a:r>
          <a:endParaRPr lang="en-US"/>
        </a:p>
      </dgm:t>
    </dgm:pt>
    <dgm:pt modelId="{F630533A-B4ED-42F2-9A8B-855707AEBF07}" type="parTrans" cxnId="{9FF72F01-C35A-4045-AB99-2B793A37CA90}">
      <dgm:prSet/>
      <dgm:spPr/>
      <dgm:t>
        <a:bodyPr/>
        <a:lstStyle/>
        <a:p>
          <a:endParaRPr lang="en-US"/>
        </a:p>
      </dgm:t>
    </dgm:pt>
    <dgm:pt modelId="{CD315A31-08C3-4C7E-BE5E-1181AC05BFEE}" type="sibTrans" cxnId="{9FF72F01-C35A-4045-AB99-2B793A37CA90}">
      <dgm:prSet/>
      <dgm:spPr/>
      <dgm:t>
        <a:bodyPr/>
        <a:lstStyle/>
        <a:p>
          <a:endParaRPr lang="en-US"/>
        </a:p>
      </dgm:t>
    </dgm:pt>
    <dgm:pt modelId="{9B2F27B7-F239-1747-83C8-68A74775B7A7}" type="pres">
      <dgm:prSet presAssocID="{7308C807-F717-4625-A56C-F00D0E0AC886}" presName="Name0" presStyleCnt="0">
        <dgm:presLayoutVars>
          <dgm:dir/>
          <dgm:resizeHandles val="exact"/>
        </dgm:presLayoutVars>
      </dgm:prSet>
      <dgm:spPr/>
    </dgm:pt>
    <dgm:pt modelId="{C5CAD21D-593E-234E-A38D-9728DE174645}" type="pres">
      <dgm:prSet presAssocID="{E7994D1E-2A19-4FCC-B08C-F40B3FFC8ED9}" presName="node" presStyleLbl="node1" presStyleIdx="0" presStyleCnt="7">
        <dgm:presLayoutVars>
          <dgm:bulletEnabled val="1"/>
        </dgm:presLayoutVars>
      </dgm:prSet>
      <dgm:spPr/>
    </dgm:pt>
    <dgm:pt modelId="{70A88AF8-3428-4744-982C-AEC79D1484E5}" type="pres">
      <dgm:prSet presAssocID="{5300FABD-9B97-45A2-BF58-6E001885C841}" presName="sibTrans" presStyleLbl="sibTrans1D1" presStyleIdx="0" presStyleCnt="6"/>
      <dgm:spPr/>
    </dgm:pt>
    <dgm:pt modelId="{1C766E93-47F0-084A-8161-75B5CFC86B50}" type="pres">
      <dgm:prSet presAssocID="{5300FABD-9B97-45A2-BF58-6E001885C841}" presName="connectorText" presStyleLbl="sibTrans1D1" presStyleIdx="0" presStyleCnt="6"/>
      <dgm:spPr/>
    </dgm:pt>
    <dgm:pt modelId="{74C882AC-1CCC-424B-BA28-72D1FF9A66B3}" type="pres">
      <dgm:prSet presAssocID="{F878DC1F-C5DF-439F-A4AD-ED5D3B68AFB0}" presName="node" presStyleLbl="node1" presStyleIdx="1" presStyleCnt="7">
        <dgm:presLayoutVars>
          <dgm:bulletEnabled val="1"/>
        </dgm:presLayoutVars>
      </dgm:prSet>
      <dgm:spPr/>
    </dgm:pt>
    <dgm:pt modelId="{6E12BFE3-9237-854F-87A8-C90D6BB9C87A}" type="pres">
      <dgm:prSet presAssocID="{8D5DFC57-12C2-48F0-90B2-F9AF22D02E6E}" presName="sibTrans" presStyleLbl="sibTrans1D1" presStyleIdx="1" presStyleCnt="6"/>
      <dgm:spPr/>
    </dgm:pt>
    <dgm:pt modelId="{27152237-FB09-444D-9149-D4220B510359}" type="pres">
      <dgm:prSet presAssocID="{8D5DFC57-12C2-48F0-90B2-F9AF22D02E6E}" presName="connectorText" presStyleLbl="sibTrans1D1" presStyleIdx="1" presStyleCnt="6"/>
      <dgm:spPr/>
    </dgm:pt>
    <dgm:pt modelId="{7B4F5AF1-1D94-944E-B7E5-0A80B195A437}" type="pres">
      <dgm:prSet presAssocID="{334D5778-BCC4-43B4-844F-3AA27548D0BE}" presName="node" presStyleLbl="node1" presStyleIdx="2" presStyleCnt="7">
        <dgm:presLayoutVars>
          <dgm:bulletEnabled val="1"/>
        </dgm:presLayoutVars>
      </dgm:prSet>
      <dgm:spPr/>
    </dgm:pt>
    <dgm:pt modelId="{7EADBFF7-679F-EB4E-B203-B0AEF85B87AD}" type="pres">
      <dgm:prSet presAssocID="{43CBC7B6-D94B-4A69-A67B-F6D62535E8FF}" presName="sibTrans" presStyleLbl="sibTrans1D1" presStyleIdx="2" presStyleCnt="6"/>
      <dgm:spPr/>
    </dgm:pt>
    <dgm:pt modelId="{7EE5C3EF-6B6C-3644-98F1-2CB367529C18}" type="pres">
      <dgm:prSet presAssocID="{43CBC7B6-D94B-4A69-A67B-F6D62535E8FF}" presName="connectorText" presStyleLbl="sibTrans1D1" presStyleIdx="2" presStyleCnt="6"/>
      <dgm:spPr/>
    </dgm:pt>
    <dgm:pt modelId="{D76F95B4-3C09-7546-A5CE-6514B11FC145}" type="pres">
      <dgm:prSet presAssocID="{CBB6E96A-C6E7-43D3-9A4F-509B85C76B37}" presName="node" presStyleLbl="node1" presStyleIdx="3" presStyleCnt="7">
        <dgm:presLayoutVars>
          <dgm:bulletEnabled val="1"/>
        </dgm:presLayoutVars>
      </dgm:prSet>
      <dgm:spPr/>
    </dgm:pt>
    <dgm:pt modelId="{8724768A-B76E-A740-B031-0A123F28B760}" type="pres">
      <dgm:prSet presAssocID="{7A386650-39A4-4A8C-ABA2-9E2268610CA8}" presName="sibTrans" presStyleLbl="sibTrans1D1" presStyleIdx="3" presStyleCnt="6"/>
      <dgm:spPr/>
    </dgm:pt>
    <dgm:pt modelId="{6B6BFCBD-60ED-5E4C-ADD3-8237B9FC4F83}" type="pres">
      <dgm:prSet presAssocID="{7A386650-39A4-4A8C-ABA2-9E2268610CA8}" presName="connectorText" presStyleLbl="sibTrans1D1" presStyleIdx="3" presStyleCnt="6"/>
      <dgm:spPr/>
    </dgm:pt>
    <dgm:pt modelId="{DB14798A-56BB-834B-9F48-018FC1B2AFA5}" type="pres">
      <dgm:prSet presAssocID="{756A095F-65F3-469B-826C-4AF0D475D131}" presName="node" presStyleLbl="node1" presStyleIdx="4" presStyleCnt="7">
        <dgm:presLayoutVars>
          <dgm:bulletEnabled val="1"/>
        </dgm:presLayoutVars>
      </dgm:prSet>
      <dgm:spPr/>
    </dgm:pt>
    <dgm:pt modelId="{CD35D139-E81C-F04B-ADF6-807664644E8D}" type="pres">
      <dgm:prSet presAssocID="{B23B40FC-FAB6-4323-BCBF-3339A268A801}" presName="sibTrans" presStyleLbl="sibTrans1D1" presStyleIdx="4" presStyleCnt="6"/>
      <dgm:spPr/>
    </dgm:pt>
    <dgm:pt modelId="{562FC0BD-F57E-E044-B58C-0FCB0CBD8451}" type="pres">
      <dgm:prSet presAssocID="{B23B40FC-FAB6-4323-BCBF-3339A268A801}" presName="connectorText" presStyleLbl="sibTrans1D1" presStyleIdx="4" presStyleCnt="6"/>
      <dgm:spPr/>
    </dgm:pt>
    <dgm:pt modelId="{4C131426-09C1-8C41-97BD-2ED28FD244C6}" type="pres">
      <dgm:prSet presAssocID="{75D9B0CD-02F0-4127-BFAD-4A4B727C9EE7}" presName="node" presStyleLbl="node1" presStyleIdx="5" presStyleCnt="7">
        <dgm:presLayoutVars>
          <dgm:bulletEnabled val="1"/>
        </dgm:presLayoutVars>
      </dgm:prSet>
      <dgm:spPr/>
    </dgm:pt>
    <dgm:pt modelId="{48728A01-52F9-4F4A-A29B-8595A890EB36}" type="pres">
      <dgm:prSet presAssocID="{EC8D1492-0600-441E-B54C-60045523F431}" presName="sibTrans" presStyleLbl="sibTrans1D1" presStyleIdx="5" presStyleCnt="6"/>
      <dgm:spPr/>
    </dgm:pt>
    <dgm:pt modelId="{E5723FFF-3506-8440-B999-6AA516AB9CF8}" type="pres">
      <dgm:prSet presAssocID="{EC8D1492-0600-441E-B54C-60045523F431}" presName="connectorText" presStyleLbl="sibTrans1D1" presStyleIdx="5" presStyleCnt="6"/>
      <dgm:spPr/>
    </dgm:pt>
    <dgm:pt modelId="{84705954-35ED-494F-A706-2624A09FFC6A}" type="pres">
      <dgm:prSet presAssocID="{D92B292F-91D3-411C-B397-F93FA0E5BA7C}" presName="node" presStyleLbl="node1" presStyleIdx="6" presStyleCnt="7">
        <dgm:presLayoutVars>
          <dgm:bulletEnabled val="1"/>
        </dgm:presLayoutVars>
      </dgm:prSet>
      <dgm:spPr/>
    </dgm:pt>
  </dgm:ptLst>
  <dgm:cxnLst>
    <dgm:cxn modelId="{9FF72F01-C35A-4045-AB99-2B793A37CA90}" srcId="{7308C807-F717-4625-A56C-F00D0E0AC886}" destId="{D92B292F-91D3-411C-B397-F93FA0E5BA7C}" srcOrd="6" destOrd="0" parTransId="{F630533A-B4ED-42F2-9A8B-855707AEBF07}" sibTransId="{CD315A31-08C3-4C7E-BE5E-1181AC05BFEE}"/>
    <dgm:cxn modelId="{26C3C40F-04C4-264C-98FF-F27CA28F5EBA}" type="presOf" srcId="{43CBC7B6-D94B-4A69-A67B-F6D62535E8FF}" destId="{7EADBFF7-679F-EB4E-B203-B0AEF85B87AD}" srcOrd="0" destOrd="0" presId="urn:microsoft.com/office/officeart/2016/7/layout/RepeatingBendingProcessNew"/>
    <dgm:cxn modelId="{2BC5F00F-A276-4546-B4DD-DE0B05AAABFC}" type="presOf" srcId="{8D5DFC57-12C2-48F0-90B2-F9AF22D02E6E}" destId="{27152237-FB09-444D-9149-D4220B510359}" srcOrd="1" destOrd="0" presId="urn:microsoft.com/office/officeart/2016/7/layout/RepeatingBendingProcessNew"/>
    <dgm:cxn modelId="{25AA3C13-6471-7F4D-ACB6-A57A9F896730}" type="presOf" srcId="{D92B292F-91D3-411C-B397-F93FA0E5BA7C}" destId="{84705954-35ED-494F-A706-2624A09FFC6A}" srcOrd="0" destOrd="0" presId="urn:microsoft.com/office/officeart/2016/7/layout/RepeatingBendingProcessNew"/>
    <dgm:cxn modelId="{E8FC6013-7718-427D-9908-299E80CE1BF1}" srcId="{7308C807-F717-4625-A56C-F00D0E0AC886}" destId="{F878DC1F-C5DF-439F-A4AD-ED5D3B68AFB0}" srcOrd="1" destOrd="0" parTransId="{F7A47D7D-503C-4CAE-A05A-B402F82E207A}" sibTransId="{8D5DFC57-12C2-48F0-90B2-F9AF22D02E6E}"/>
    <dgm:cxn modelId="{F6F3F719-4906-824B-8C84-E07E3C99883B}" type="presOf" srcId="{8D5DFC57-12C2-48F0-90B2-F9AF22D02E6E}" destId="{6E12BFE3-9237-854F-87A8-C90D6BB9C87A}" srcOrd="0" destOrd="0" presId="urn:microsoft.com/office/officeart/2016/7/layout/RepeatingBendingProcessNew"/>
    <dgm:cxn modelId="{801C1F32-6E8D-429A-BDD4-D79B742D7CFC}" srcId="{7308C807-F717-4625-A56C-F00D0E0AC886}" destId="{CBB6E96A-C6E7-43D3-9A4F-509B85C76B37}" srcOrd="3" destOrd="0" parTransId="{5C0A6F7B-6EA4-4E77-9724-3AC7FE95E26F}" sibTransId="{7A386650-39A4-4A8C-ABA2-9E2268610CA8}"/>
    <dgm:cxn modelId="{3ACB5F5E-1F2C-604D-ABD6-02631EEADFFC}" type="presOf" srcId="{7308C807-F717-4625-A56C-F00D0E0AC886}" destId="{9B2F27B7-F239-1747-83C8-68A74775B7A7}" srcOrd="0" destOrd="0" presId="urn:microsoft.com/office/officeart/2016/7/layout/RepeatingBendingProcessNew"/>
    <dgm:cxn modelId="{8CCDEC5E-3C1C-DA44-8021-1805C3F52804}" type="presOf" srcId="{756A095F-65F3-469B-826C-4AF0D475D131}" destId="{DB14798A-56BB-834B-9F48-018FC1B2AFA5}" srcOrd="0" destOrd="0" presId="urn:microsoft.com/office/officeart/2016/7/layout/RepeatingBendingProcessNew"/>
    <dgm:cxn modelId="{C1B02764-B14E-0F49-954E-50AA40A0D652}" type="presOf" srcId="{E7994D1E-2A19-4FCC-B08C-F40B3FFC8ED9}" destId="{C5CAD21D-593E-234E-A38D-9728DE174645}" srcOrd="0" destOrd="0" presId="urn:microsoft.com/office/officeart/2016/7/layout/RepeatingBendingProcessNew"/>
    <dgm:cxn modelId="{EC4A6279-06B7-7E48-B0E3-031776948ABF}" type="presOf" srcId="{334D5778-BCC4-43B4-844F-3AA27548D0BE}" destId="{7B4F5AF1-1D94-944E-B7E5-0A80B195A437}" srcOrd="0" destOrd="0" presId="urn:microsoft.com/office/officeart/2016/7/layout/RepeatingBendingProcessNew"/>
    <dgm:cxn modelId="{430F2481-AA2B-9641-89DC-12A98CD7EE3F}" type="presOf" srcId="{75D9B0CD-02F0-4127-BFAD-4A4B727C9EE7}" destId="{4C131426-09C1-8C41-97BD-2ED28FD244C6}" srcOrd="0" destOrd="0" presId="urn:microsoft.com/office/officeart/2016/7/layout/RepeatingBendingProcessNew"/>
    <dgm:cxn modelId="{8A5C8D8E-3160-6C4E-9638-636B122DD0F9}" type="presOf" srcId="{B23B40FC-FAB6-4323-BCBF-3339A268A801}" destId="{CD35D139-E81C-F04B-ADF6-807664644E8D}" srcOrd="0" destOrd="0" presId="urn:microsoft.com/office/officeart/2016/7/layout/RepeatingBendingProcessNew"/>
    <dgm:cxn modelId="{A63F7A9A-6DD5-B147-9CB8-CD44D9D37696}" type="presOf" srcId="{7A386650-39A4-4A8C-ABA2-9E2268610CA8}" destId="{8724768A-B76E-A740-B031-0A123F28B760}" srcOrd="0" destOrd="0" presId="urn:microsoft.com/office/officeart/2016/7/layout/RepeatingBendingProcessNew"/>
    <dgm:cxn modelId="{1D8882A3-56CB-AE41-9903-2AE2657ECC48}" type="presOf" srcId="{EC8D1492-0600-441E-B54C-60045523F431}" destId="{E5723FFF-3506-8440-B999-6AA516AB9CF8}" srcOrd="1" destOrd="0" presId="urn:microsoft.com/office/officeart/2016/7/layout/RepeatingBendingProcessNew"/>
    <dgm:cxn modelId="{A15E59B9-D44A-1944-99DE-748094024DF2}" type="presOf" srcId="{7A386650-39A4-4A8C-ABA2-9E2268610CA8}" destId="{6B6BFCBD-60ED-5E4C-ADD3-8237B9FC4F83}" srcOrd="1" destOrd="0" presId="urn:microsoft.com/office/officeart/2016/7/layout/RepeatingBendingProcessNew"/>
    <dgm:cxn modelId="{29EE75C8-F479-46E8-BA7B-7F80189476C1}" srcId="{7308C807-F717-4625-A56C-F00D0E0AC886}" destId="{E7994D1E-2A19-4FCC-B08C-F40B3FFC8ED9}" srcOrd="0" destOrd="0" parTransId="{D9D711D3-E2BF-46D7-8D84-41061C36ECF9}" sibTransId="{5300FABD-9B97-45A2-BF58-6E001885C841}"/>
    <dgm:cxn modelId="{2A3C32CA-AAD6-3B4D-B062-05953E324B5A}" type="presOf" srcId="{5300FABD-9B97-45A2-BF58-6E001885C841}" destId="{70A88AF8-3428-4744-982C-AEC79D1484E5}" srcOrd="0" destOrd="0" presId="urn:microsoft.com/office/officeart/2016/7/layout/RepeatingBendingProcessNew"/>
    <dgm:cxn modelId="{632F0DCB-AA15-C649-9402-D8E69AA97A47}" type="presOf" srcId="{CBB6E96A-C6E7-43D3-9A4F-509B85C76B37}" destId="{D76F95B4-3C09-7546-A5CE-6514B11FC145}" srcOrd="0" destOrd="0" presId="urn:microsoft.com/office/officeart/2016/7/layout/RepeatingBendingProcessNew"/>
    <dgm:cxn modelId="{E7A8F7D6-C214-1047-8765-B8A4A54C874E}" type="presOf" srcId="{B23B40FC-FAB6-4323-BCBF-3339A268A801}" destId="{562FC0BD-F57E-E044-B58C-0FCB0CBD8451}" srcOrd="1" destOrd="0" presId="urn:microsoft.com/office/officeart/2016/7/layout/RepeatingBendingProcessNew"/>
    <dgm:cxn modelId="{A66820D8-9F41-5E45-A914-17134122DFE8}" type="presOf" srcId="{43CBC7B6-D94B-4A69-A67B-F6D62535E8FF}" destId="{7EE5C3EF-6B6C-3644-98F1-2CB367529C18}" srcOrd="1" destOrd="0" presId="urn:microsoft.com/office/officeart/2016/7/layout/RepeatingBendingProcessNew"/>
    <dgm:cxn modelId="{DA8E37D8-1DB2-094C-BFE2-9F6438D5B45D}" type="presOf" srcId="{EC8D1492-0600-441E-B54C-60045523F431}" destId="{48728A01-52F9-4F4A-A29B-8595A890EB36}" srcOrd="0" destOrd="0" presId="urn:microsoft.com/office/officeart/2016/7/layout/RepeatingBendingProcessNew"/>
    <dgm:cxn modelId="{4F30FFD8-C67D-B741-ADDE-4C8B48879370}" type="presOf" srcId="{F878DC1F-C5DF-439F-A4AD-ED5D3B68AFB0}" destId="{74C882AC-1CCC-424B-BA28-72D1FF9A66B3}" srcOrd="0" destOrd="0" presId="urn:microsoft.com/office/officeart/2016/7/layout/RepeatingBendingProcessNew"/>
    <dgm:cxn modelId="{ECA58DE3-C030-4A8C-9BE4-AA6E07AD9728}" srcId="{7308C807-F717-4625-A56C-F00D0E0AC886}" destId="{756A095F-65F3-469B-826C-4AF0D475D131}" srcOrd="4" destOrd="0" parTransId="{45A057A3-4C2B-4641-84D8-B33C1EAEAB4B}" sibTransId="{B23B40FC-FAB6-4323-BCBF-3339A268A801}"/>
    <dgm:cxn modelId="{AB6F7BF2-F85F-443D-8C44-BFF87A39D584}" srcId="{7308C807-F717-4625-A56C-F00D0E0AC886}" destId="{75D9B0CD-02F0-4127-BFAD-4A4B727C9EE7}" srcOrd="5" destOrd="0" parTransId="{96EBEC81-63C2-4707-8E6D-96D5B018AAE5}" sibTransId="{EC8D1492-0600-441E-B54C-60045523F431}"/>
    <dgm:cxn modelId="{6622C8F2-A4A7-B64E-AA45-5CC267677726}" type="presOf" srcId="{5300FABD-9B97-45A2-BF58-6E001885C841}" destId="{1C766E93-47F0-084A-8161-75B5CFC86B50}" srcOrd="1" destOrd="0" presId="urn:microsoft.com/office/officeart/2016/7/layout/RepeatingBendingProcessNew"/>
    <dgm:cxn modelId="{8935E1FB-2A83-43E5-A17D-2D3841FE7C96}" srcId="{7308C807-F717-4625-A56C-F00D0E0AC886}" destId="{334D5778-BCC4-43B4-844F-3AA27548D0BE}" srcOrd="2" destOrd="0" parTransId="{850B12F5-30DC-44BA-80AC-53160ECDE03A}" sibTransId="{43CBC7B6-D94B-4A69-A67B-F6D62535E8FF}"/>
    <dgm:cxn modelId="{06F5B91B-6C1A-5949-9E14-1529AC01A3A1}" type="presParOf" srcId="{9B2F27B7-F239-1747-83C8-68A74775B7A7}" destId="{C5CAD21D-593E-234E-A38D-9728DE174645}" srcOrd="0" destOrd="0" presId="urn:microsoft.com/office/officeart/2016/7/layout/RepeatingBendingProcessNew"/>
    <dgm:cxn modelId="{684567ED-F84C-D044-BFEF-1FA62964B323}" type="presParOf" srcId="{9B2F27B7-F239-1747-83C8-68A74775B7A7}" destId="{70A88AF8-3428-4744-982C-AEC79D1484E5}" srcOrd="1" destOrd="0" presId="urn:microsoft.com/office/officeart/2016/7/layout/RepeatingBendingProcessNew"/>
    <dgm:cxn modelId="{CCA81A77-2178-D649-AD3E-FD2839DDCB6C}" type="presParOf" srcId="{70A88AF8-3428-4744-982C-AEC79D1484E5}" destId="{1C766E93-47F0-084A-8161-75B5CFC86B50}" srcOrd="0" destOrd="0" presId="urn:microsoft.com/office/officeart/2016/7/layout/RepeatingBendingProcessNew"/>
    <dgm:cxn modelId="{8BF402BB-677C-2242-ACCB-F2B12474258B}" type="presParOf" srcId="{9B2F27B7-F239-1747-83C8-68A74775B7A7}" destId="{74C882AC-1CCC-424B-BA28-72D1FF9A66B3}" srcOrd="2" destOrd="0" presId="urn:microsoft.com/office/officeart/2016/7/layout/RepeatingBendingProcessNew"/>
    <dgm:cxn modelId="{63D1C4AC-88AE-A544-BE22-6F36AB8987AA}" type="presParOf" srcId="{9B2F27B7-F239-1747-83C8-68A74775B7A7}" destId="{6E12BFE3-9237-854F-87A8-C90D6BB9C87A}" srcOrd="3" destOrd="0" presId="urn:microsoft.com/office/officeart/2016/7/layout/RepeatingBendingProcessNew"/>
    <dgm:cxn modelId="{11237D33-B33D-9B4F-9602-8452CF0F08F2}" type="presParOf" srcId="{6E12BFE3-9237-854F-87A8-C90D6BB9C87A}" destId="{27152237-FB09-444D-9149-D4220B510359}" srcOrd="0" destOrd="0" presId="urn:microsoft.com/office/officeart/2016/7/layout/RepeatingBendingProcessNew"/>
    <dgm:cxn modelId="{4E9718FB-C8B0-C544-8D04-A27D418E5890}" type="presParOf" srcId="{9B2F27B7-F239-1747-83C8-68A74775B7A7}" destId="{7B4F5AF1-1D94-944E-B7E5-0A80B195A437}" srcOrd="4" destOrd="0" presId="urn:microsoft.com/office/officeart/2016/7/layout/RepeatingBendingProcessNew"/>
    <dgm:cxn modelId="{C4DB7D3F-F3A2-1D4E-879E-A31080C4A143}" type="presParOf" srcId="{9B2F27B7-F239-1747-83C8-68A74775B7A7}" destId="{7EADBFF7-679F-EB4E-B203-B0AEF85B87AD}" srcOrd="5" destOrd="0" presId="urn:microsoft.com/office/officeart/2016/7/layout/RepeatingBendingProcessNew"/>
    <dgm:cxn modelId="{FB2AED62-E682-444A-861E-860CF233935E}" type="presParOf" srcId="{7EADBFF7-679F-EB4E-B203-B0AEF85B87AD}" destId="{7EE5C3EF-6B6C-3644-98F1-2CB367529C18}" srcOrd="0" destOrd="0" presId="urn:microsoft.com/office/officeart/2016/7/layout/RepeatingBendingProcessNew"/>
    <dgm:cxn modelId="{7515D64D-F768-8545-B477-9C7203E7FD67}" type="presParOf" srcId="{9B2F27B7-F239-1747-83C8-68A74775B7A7}" destId="{D76F95B4-3C09-7546-A5CE-6514B11FC145}" srcOrd="6" destOrd="0" presId="urn:microsoft.com/office/officeart/2016/7/layout/RepeatingBendingProcessNew"/>
    <dgm:cxn modelId="{E803EB10-B2D6-4A4B-B1B4-742855B06D57}" type="presParOf" srcId="{9B2F27B7-F239-1747-83C8-68A74775B7A7}" destId="{8724768A-B76E-A740-B031-0A123F28B760}" srcOrd="7" destOrd="0" presId="urn:microsoft.com/office/officeart/2016/7/layout/RepeatingBendingProcessNew"/>
    <dgm:cxn modelId="{7EDBBF98-3206-B64F-B298-31190982D51A}" type="presParOf" srcId="{8724768A-B76E-A740-B031-0A123F28B760}" destId="{6B6BFCBD-60ED-5E4C-ADD3-8237B9FC4F83}" srcOrd="0" destOrd="0" presId="urn:microsoft.com/office/officeart/2016/7/layout/RepeatingBendingProcessNew"/>
    <dgm:cxn modelId="{F27546BA-9293-CF4C-B094-F7A518B50CC6}" type="presParOf" srcId="{9B2F27B7-F239-1747-83C8-68A74775B7A7}" destId="{DB14798A-56BB-834B-9F48-018FC1B2AFA5}" srcOrd="8" destOrd="0" presId="urn:microsoft.com/office/officeart/2016/7/layout/RepeatingBendingProcessNew"/>
    <dgm:cxn modelId="{91928E90-D57D-AC47-A317-AB3AE0887925}" type="presParOf" srcId="{9B2F27B7-F239-1747-83C8-68A74775B7A7}" destId="{CD35D139-E81C-F04B-ADF6-807664644E8D}" srcOrd="9" destOrd="0" presId="urn:microsoft.com/office/officeart/2016/7/layout/RepeatingBendingProcessNew"/>
    <dgm:cxn modelId="{2D5F1720-8149-5140-96A2-74B88B0FE32F}" type="presParOf" srcId="{CD35D139-E81C-F04B-ADF6-807664644E8D}" destId="{562FC0BD-F57E-E044-B58C-0FCB0CBD8451}" srcOrd="0" destOrd="0" presId="urn:microsoft.com/office/officeart/2016/7/layout/RepeatingBendingProcessNew"/>
    <dgm:cxn modelId="{7B0C12B7-CDC7-D549-A624-4BE28157759A}" type="presParOf" srcId="{9B2F27B7-F239-1747-83C8-68A74775B7A7}" destId="{4C131426-09C1-8C41-97BD-2ED28FD244C6}" srcOrd="10" destOrd="0" presId="urn:microsoft.com/office/officeart/2016/7/layout/RepeatingBendingProcessNew"/>
    <dgm:cxn modelId="{9635D636-E694-324C-A471-0C08059FE0AD}" type="presParOf" srcId="{9B2F27B7-F239-1747-83C8-68A74775B7A7}" destId="{48728A01-52F9-4F4A-A29B-8595A890EB36}" srcOrd="11" destOrd="0" presId="urn:microsoft.com/office/officeart/2016/7/layout/RepeatingBendingProcessNew"/>
    <dgm:cxn modelId="{6A7B195C-7D86-744F-8099-325BB81ED71F}" type="presParOf" srcId="{48728A01-52F9-4F4A-A29B-8595A890EB36}" destId="{E5723FFF-3506-8440-B999-6AA516AB9CF8}" srcOrd="0" destOrd="0" presId="urn:microsoft.com/office/officeart/2016/7/layout/RepeatingBendingProcessNew"/>
    <dgm:cxn modelId="{21C140C9-734B-9C4E-9974-A3C47D80A625}" type="presParOf" srcId="{9B2F27B7-F239-1747-83C8-68A74775B7A7}" destId="{84705954-35ED-494F-A706-2624A09FFC6A}"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E794E-791E-47AD-833A-EA798E2C078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366B9DB-DFC4-45DE-AA22-F6B572676729}">
      <dgm:prSet/>
      <dgm:spPr/>
      <dgm:t>
        <a:bodyPr/>
        <a:lstStyle/>
        <a:p>
          <a:r>
            <a:rPr lang="es-ES" b="1"/>
            <a:t>Fronteras morales. </a:t>
          </a:r>
          <a:r>
            <a:rPr lang="es-ES"/>
            <a:t>Líneas simbólicas que delimitan la comunidad moral y definen a quién se aplican las normas de justicia, por quién estamos dispuestos a hacer sacrificios o invertir recursos, por quién sentimos compasión, empatía o indignación si se le trata injustamente y hacia quién nos sentimos responsables. </a:t>
          </a:r>
          <a:endParaRPr lang="en-US"/>
        </a:p>
      </dgm:t>
    </dgm:pt>
    <dgm:pt modelId="{818E4148-F631-473D-B67C-84A34968FA90}" type="parTrans" cxnId="{0DD67D79-2B4C-4B8C-BA18-B98C0AE816A2}">
      <dgm:prSet/>
      <dgm:spPr/>
      <dgm:t>
        <a:bodyPr/>
        <a:lstStyle/>
        <a:p>
          <a:endParaRPr lang="en-US"/>
        </a:p>
      </dgm:t>
    </dgm:pt>
    <dgm:pt modelId="{DD894744-355E-4D39-A19D-D75CC60265FA}" type="sibTrans" cxnId="{0DD67D79-2B4C-4B8C-BA18-B98C0AE816A2}">
      <dgm:prSet/>
      <dgm:spPr/>
      <dgm:t>
        <a:bodyPr/>
        <a:lstStyle/>
        <a:p>
          <a:endParaRPr lang="en-US"/>
        </a:p>
      </dgm:t>
    </dgm:pt>
    <dgm:pt modelId="{D9E4A117-FA31-4924-96AA-07E86858230B}">
      <dgm:prSet/>
      <dgm:spPr/>
      <dgm:t>
        <a:bodyPr/>
        <a:lstStyle/>
        <a:p>
          <a:r>
            <a:rPr lang="es-ES" b="1"/>
            <a:t>Exclusión moral</a:t>
          </a:r>
          <a:r>
            <a:rPr lang="es-ES"/>
            <a:t>. Se refiere a la </a:t>
          </a:r>
          <a:r>
            <a:rPr lang="es-ES" b="1"/>
            <a:t>exclusión de ciertas personas o grupos de la “comunidad moral”, </a:t>
          </a:r>
          <a:r>
            <a:rPr lang="es-ES"/>
            <a:t>es decir a quién se aplican las normas de justicia, por quién estamos dispuestos a hacer sacrificios o invertir recursos, por quién sentimos compasión, empatía o indignación si se le trata injustamente y hacia quién nos sentimos responsables. </a:t>
          </a:r>
          <a:endParaRPr lang="en-US"/>
        </a:p>
      </dgm:t>
    </dgm:pt>
    <dgm:pt modelId="{8B3A83F5-139C-48CA-AAFF-A068A32BCEFA}" type="parTrans" cxnId="{FA0EAF7A-0E84-47CA-8982-A37C7EBFACF7}">
      <dgm:prSet/>
      <dgm:spPr/>
      <dgm:t>
        <a:bodyPr/>
        <a:lstStyle/>
        <a:p>
          <a:endParaRPr lang="en-US"/>
        </a:p>
      </dgm:t>
    </dgm:pt>
    <dgm:pt modelId="{5992BC63-639B-4231-8C24-E4B5ED7073FC}" type="sibTrans" cxnId="{FA0EAF7A-0E84-47CA-8982-A37C7EBFACF7}">
      <dgm:prSet/>
      <dgm:spPr/>
      <dgm:t>
        <a:bodyPr/>
        <a:lstStyle/>
        <a:p>
          <a:endParaRPr lang="en-US"/>
        </a:p>
      </dgm:t>
    </dgm:pt>
    <dgm:pt modelId="{64563B52-5F5B-9F44-992F-168F03692473}" type="pres">
      <dgm:prSet presAssocID="{015E794E-791E-47AD-833A-EA798E2C078C}" presName="linear" presStyleCnt="0">
        <dgm:presLayoutVars>
          <dgm:animLvl val="lvl"/>
          <dgm:resizeHandles val="exact"/>
        </dgm:presLayoutVars>
      </dgm:prSet>
      <dgm:spPr/>
    </dgm:pt>
    <dgm:pt modelId="{3D4B51D1-16C1-F44E-A5FC-0D3C6ABD3421}" type="pres">
      <dgm:prSet presAssocID="{7366B9DB-DFC4-45DE-AA22-F6B572676729}" presName="parentText" presStyleLbl="node1" presStyleIdx="0" presStyleCnt="2">
        <dgm:presLayoutVars>
          <dgm:chMax val="0"/>
          <dgm:bulletEnabled val="1"/>
        </dgm:presLayoutVars>
      </dgm:prSet>
      <dgm:spPr/>
    </dgm:pt>
    <dgm:pt modelId="{A9F39B2C-D6E3-EB4D-800E-529FAA7B64A4}" type="pres">
      <dgm:prSet presAssocID="{DD894744-355E-4D39-A19D-D75CC60265FA}" presName="spacer" presStyleCnt="0"/>
      <dgm:spPr/>
    </dgm:pt>
    <dgm:pt modelId="{4C1715BC-4212-3048-9CC0-DAEDEEB67F8D}" type="pres">
      <dgm:prSet presAssocID="{D9E4A117-FA31-4924-96AA-07E86858230B}" presName="parentText" presStyleLbl="node1" presStyleIdx="1" presStyleCnt="2">
        <dgm:presLayoutVars>
          <dgm:chMax val="0"/>
          <dgm:bulletEnabled val="1"/>
        </dgm:presLayoutVars>
      </dgm:prSet>
      <dgm:spPr/>
    </dgm:pt>
  </dgm:ptLst>
  <dgm:cxnLst>
    <dgm:cxn modelId="{A4ACC248-812D-0D4B-8CD2-02245BAF242E}" type="presOf" srcId="{D9E4A117-FA31-4924-96AA-07E86858230B}" destId="{4C1715BC-4212-3048-9CC0-DAEDEEB67F8D}" srcOrd="0" destOrd="0" presId="urn:microsoft.com/office/officeart/2005/8/layout/vList2"/>
    <dgm:cxn modelId="{D2C1F26D-B33B-BC44-AB8E-407B65C64546}" type="presOf" srcId="{015E794E-791E-47AD-833A-EA798E2C078C}" destId="{64563B52-5F5B-9F44-992F-168F03692473}" srcOrd="0" destOrd="0" presId="urn:microsoft.com/office/officeart/2005/8/layout/vList2"/>
    <dgm:cxn modelId="{0DD67D79-2B4C-4B8C-BA18-B98C0AE816A2}" srcId="{015E794E-791E-47AD-833A-EA798E2C078C}" destId="{7366B9DB-DFC4-45DE-AA22-F6B572676729}" srcOrd="0" destOrd="0" parTransId="{818E4148-F631-473D-B67C-84A34968FA90}" sibTransId="{DD894744-355E-4D39-A19D-D75CC60265FA}"/>
    <dgm:cxn modelId="{FA0EAF7A-0E84-47CA-8982-A37C7EBFACF7}" srcId="{015E794E-791E-47AD-833A-EA798E2C078C}" destId="{D9E4A117-FA31-4924-96AA-07E86858230B}" srcOrd="1" destOrd="0" parTransId="{8B3A83F5-139C-48CA-AAFF-A068A32BCEFA}" sibTransId="{5992BC63-639B-4231-8C24-E4B5ED7073FC}"/>
    <dgm:cxn modelId="{738E1CBB-41FD-BC42-8D10-6A476CA060F6}" type="presOf" srcId="{7366B9DB-DFC4-45DE-AA22-F6B572676729}" destId="{3D4B51D1-16C1-F44E-A5FC-0D3C6ABD3421}" srcOrd="0" destOrd="0" presId="urn:microsoft.com/office/officeart/2005/8/layout/vList2"/>
    <dgm:cxn modelId="{3C894D82-2D54-FA4A-BCE7-44C17ED2B40B}" type="presParOf" srcId="{64563B52-5F5B-9F44-992F-168F03692473}" destId="{3D4B51D1-16C1-F44E-A5FC-0D3C6ABD3421}" srcOrd="0" destOrd="0" presId="urn:microsoft.com/office/officeart/2005/8/layout/vList2"/>
    <dgm:cxn modelId="{1156A679-DD7F-644D-83F2-F8511B9FB0DD}" type="presParOf" srcId="{64563B52-5F5B-9F44-992F-168F03692473}" destId="{A9F39B2C-D6E3-EB4D-800E-529FAA7B64A4}" srcOrd="1" destOrd="0" presId="urn:microsoft.com/office/officeart/2005/8/layout/vList2"/>
    <dgm:cxn modelId="{A9C5E791-3C77-D543-B641-8C33D8167EA5}" type="presParOf" srcId="{64563B52-5F5B-9F44-992F-168F03692473}" destId="{4C1715BC-4212-3048-9CC0-DAEDEEB67F8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D5BEE2-F60F-C749-84BB-72747CC9304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9EEECB0A-39EE-B543-9158-D8C6A538F5D4}">
      <dgm:prSet phldrT="[Texto]"/>
      <dgm:spPr/>
      <dgm:t>
        <a:bodyPr/>
        <a:lstStyle/>
        <a:p>
          <a:r>
            <a:rPr lang="es-ES" dirty="0"/>
            <a:t>Visibilizar / Comprender</a:t>
          </a:r>
        </a:p>
      </dgm:t>
    </dgm:pt>
    <dgm:pt modelId="{5388A9C9-70D0-CC4B-9B94-484EC91FA2FD}" type="parTrans" cxnId="{24A34F0E-07A4-7046-BDEB-2116A5CAEB5E}">
      <dgm:prSet/>
      <dgm:spPr/>
      <dgm:t>
        <a:bodyPr/>
        <a:lstStyle/>
        <a:p>
          <a:endParaRPr lang="es-ES"/>
        </a:p>
      </dgm:t>
    </dgm:pt>
    <dgm:pt modelId="{5D2D1E9A-F5C6-C44C-9A19-19802858E2BB}" type="sibTrans" cxnId="{24A34F0E-07A4-7046-BDEB-2116A5CAEB5E}">
      <dgm:prSet/>
      <dgm:spPr/>
      <dgm:t>
        <a:bodyPr/>
        <a:lstStyle/>
        <a:p>
          <a:endParaRPr lang="es-ES"/>
        </a:p>
      </dgm:t>
    </dgm:pt>
    <dgm:pt modelId="{9146D462-01EB-E444-BFCB-357BB7EDFB0D}">
      <dgm:prSet phldrT="[Texto]"/>
      <dgm:spPr/>
      <dgm:t>
        <a:bodyPr/>
        <a:lstStyle/>
        <a:p>
          <a:r>
            <a:rPr lang="es-ES" dirty="0"/>
            <a:t>Empatizar / Responsabilizar</a:t>
          </a:r>
        </a:p>
      </dgm:t>
    </dgm:pt>
    <dgm:pt modelId="{5DE0DE14-F9A7-124F-B3C7-2DE7233C4E99}" type="parTrans" cxnId="{C5A128B3-288B-0B47-827E-73069C6FECF9}">
      <dgm:prSet/>
      <dgm:spPr/>
      <dgm:t>
        <a:bodyPr/>
        <a:lstStyle/>
        <a:p>
          <a:endParaRPr lang="es-ES"/>
        </a:p>
      </dgm:t>
    </dgm:pt>
    <dgm:pt modelId="{84DD51C0-4C5A-4A40-AAB9-4FA35F5320A5}" type="sibTrans" cxnId="{C5A128B3-288B-0B47-827E-73069C6FECF9}">
      <dgm:prSet/>
      <dgm:spPr/>
      <dgm:t>
        <a:bodyPr/>
        <a:lstStyle/>
        <a:p>
          <a:endParaRPr lang="es-ES"/>
        </a:p>
      </dgm:t>
    </dgm:pt>
    <dgm:pt modelId="{31956545-DF6E-F049-9356-4F9C3A8661C6}">
      <dgm:prSet phldrT="[Texto]"/>
      <dgm:spPr/>
      <dgm:t>
        <a:bodyPr/>
        <a:lstStyle/>
        <a:p>
          <a:r>
            <a:rPr lang="es-ES" dirty="0"/>
            <a:t>Capacitar / Actuar</a:t>
          </a:r>
        </a:p>
      </dgm:t>
    </dgm:pt>
    <dgm:pt modelId="{D08CCBE5-C010-5842-BFB2-51205B23C544}" type="parTrans" cxnId="{9BFD5A16-8141-6A4B-AC19-176017AD2EEE}">
      <dgm:prSet/>
      <dgm:spPr/>
      <dgm:t>
        <a:bodyPr/>
        <a:lstStyle/>
        <a:p>
          <a:endParaRPr lang="es-ES"/>
        </a:p>
      </dgm:t>
    </dgm:pt>
    <dgm:pt modelId="{3ED44C93-C75F-8C48-851F-B10D78B5690B}" type="sibTrans" cxnId="{9BFD5A16-8141-6A4B-AC19-176017AD2EEE}">
      <dgm:prSet/>
      <dgm:spPr/>
      <dgm:t>
        <a:bodyPr/>
        <a:lstStyle/>
        <a:p>
          <a:endParaRPr lang="es-ES"/>
        </a:p>
      </dgm:t>
    </dgm:pt>
    <dgm:pt modelId="{54222A8D-0D6A-2148-9DE5-09E409916365}" type="pres">
      <dgm:prSet presAssocID="{91D5BEE2-F60F-C749-84BB-72747CC9304B}" presName="cycle" presStyleCnt="0">
        <dgm:presLayoutVars>
          <dgm:dir/>
          <dgm:resizeHandles val="exact"/>
        </dgm:presLayoutVars>
      </dgm:prSet>
      <dgm:spPr/>
    </dgm:pt>
    <dgm:pt modelId="{03DA426E-AFF4-8A40-8AEE-DB238A5BE767}" type="pres">
      <dgm:prSet presAssocID="{9EEECB0A-39EE-B543-9158-D8C6A538F5D4}" presName="node" presStyleLbl="node1" presStyleIdx="0" presStyleCnt="3">
        <dgm:presLayoutVars>
          <dgm:bulletEnabled val="1"/>
        </dgm:presLayoutVars>
      </dgm:prSet>
      <dgm:spPr/>
    </dgm:pt>
    <dgm:pt modelId="{C8830C0A-9C61-474D-9AF5-65C58AE3E8E5}" type="pres">
      <dgm:prSet presAssocID="{5D2D1E9A-F5C6-C44C-9A19-19802858E2BB}" presName="sibTrans" presStyleLbl="sibTrans2D1" presStyleIdx="0" presStyleCnt="3"/>
      <dgm:spPr/>
    </dgm:pt>
    <dgm:pt modelId="{7099116B-071D-6C4F-92D1-E5F393157E90}" type="pres">
      <dgm:prSet presAssocID="{5D2D1E9A-F5C6-C44C-9A19-19802858E2BB}" presName="connectorText" presStyleLbl="sibTrans2D1" presStyleIdx="0" presStyleCnt="3"/>
      <dgm:spPr/>
    </dgm:pt>
    <dgm:pt modelId="{D64FD31D-B524-3D4F-90E0-8A75DB25DA86}" type="pres">
      <dgm:prSet presAssocID="{9146D462-01EB-E444-BFCB-357BB7EDFB0D}" presName="node" presStyleLbl="node1" presStyleIdx="1" presStyleCnt="3">
        <dgm:presLayoutVars>
          <dgm:bulletEnabled val="1"/>
        </dgm:presLayoutVars>
      </dgm:prSet>
      <dgm:spPr/>
    </dgm:pt>
    <dgm:pt modelId="{EB29C32F-3496-0A46-B8CA-F4E5A425247E}" type="pres">
      <dgm:prSet presAssocID="{84DD51C0-4C5A-4A40-AAB9-4FA35F5320A5}" presName="sibTrans" presStyleLbl="sibTrans2D1" presStyleIdx="1" presStyleCnt="3"/>
      <dgm:spPr/>
    </dgm:pt>
    <dgm:pt modelId="{5FDB7F28-3E3B-C94B-ACA3-1B628F332DEA}" type="pres">
      <dgm:prSet presAssocID="{84DD51C0-4C5A-4A40-AAB9-4FA35F5320A5}" presName="connectorText" presStyleLbl="sibTrans2D1" presStyleIdx="1" presStyleCnt="3"/>
      <dgm:spPr/>
    </dgm:pt>
    <dgm:pt modelId="{DC2C4A58-BA3D-3D4C-8594-571395EEC4AE}" type="pres">
      <dgm:prSet presAssocID="{31956545-DF6E-F049-9356-4F9C3A8661C6}" presName="node" presStyleLbl="node1" presStyleIdx="2" presStyleCnt="3">
        <dgm:presLayoutVars>
          <dgm:bulletEnabled val="1"/>
        </dgm:presLayoutVars>
      </dgm:prSet>
      <dgm:spPr/>
    </dgm:pt>
    <dgm:pt modelId="{09AAE76A-CFAD-C14F-ADBF-9F5017D610F3}" type="pres">
      <dgm:prSet presAssocID="{3ED44C93-C75F-8C48-851F-B10D78B5690B}" presName="sibTrans" presStyleLbl="sibTrans2D1" presStyleIdx="2" presStyleCnt="3"/>
      <dgm:spPr/>
    </dgm:pt>
    <dgm:pt modelId="{529BE727-6A37-6947-A825-119DEAF4A5FF}" type="pres">
      <dgm:prSet presAssocID="{3ED44C93-C75F-8C48-851F-B10D78B5690B}" presName="connectorText" presStyleLbl="sibTrans2D1" presStyleIdx="2" presStyleCnt="3"/>
      <dgm:spPr/>
    </dgm:pt>
  </dgm:ptLst>
  <dgm:cxnLst>
    <dgm:cxn modelId="{24A34F0E-07A4-7046-BDEB-2116A5CAEB5E}" srcId="{91D5BEE2-F60F-C749-84BB-72747CC9304B}" destId="{9EEECB0A-39EE-B543-9158-D8C6A538F5D4}" srcOrd="0" destOrd="0" parTransId="{5388A9C9-70D0-CC4B-9B94-484EC91FA2FD}" sibTransId="{5D2D1E9A-F5C6-C44C-9A19-19802858E2BB}"/>
    <dgm:cxn modelId="{9BFD5A16-8141-6A4B-AC19-176017AD2EEE}" srcId="{91D5BEE2-F60F-C749-84BB-72747CC9304B}" destId="{31956545-DF6E-F049-9356-4F9C3A8661C6}" srcOrd="2" destOrd="0" parTransId="{D08CCBE5-C010-5842-BFB2-51205B23C544}" sibTransId="{3ED44C93-C75F-8C48-851F-B10D78B5690B}"/>
    <dgm:cxn modelId="{2BE2FE19-0E45-D543-8E61-04D0232A1422}" type="presOf" srcId="{31956545-DF6E-F049-9356-4F9C3A8661C6}" destId="{DC2C4A58-BA3D-3D4C-8594-571395EEC4AE}" srcOrd="0" destOrd="0" presId="urn:microsoft.com/office/officeart/2005/8/layout/cycle2"/>
    <dgm:cxn modelId="{546A953C-B73C-5D4C-9060-DE9C80EC18A1}" type="presOf" srcId="{9146D462-01EB-E444-BFCB-357BB7EDFB0D}" destId="{D64FD31D-B524-3D4F-90E0-8A75DB25DA86}" srcOrd="0" destOrd="0" presId="urn:microsoft.com/office/officeart/2005/8/layout/cycle2"/>
    <dgm:cxn modelId="{E603FC44-097A-5B48-AF36-A4061A24A16C}" type="presOf" srcId="{9EEECB0A-39EE-B543-9158-D8C6A538F5D4}" destId="{03DA426E-AFF4-8A40-8AEE-DB238A5BE767}" srcOrd="0" destOrd="0" presId="urn:microsoft.com/office/officeart/2005/8/layout/cycle2"/>
    <dgm:cxn modelId="{8BD79359-A115-8547-B7DC-CCFCCDAD5C0D}" type="presOf" srcId="{91D5BEE2-F60F-C749-84BB-72747CC9304B}" destId="{54222A8D-0D6A-2148-9DE5-09E409916365}" srcOrd="0" destOrd="0" presId="urn:microsoft.com/office/officeart/2005/8/layout/cycle2"/>
    <dgm:cxn modelId="{00F9F27B-849D-9D4D-BD38-C1D995E5B665}" type="presOf" srcId="{5D2D1E9A-F5C6-C44C-9A19-19802858E2BB}" destId="{C8830C0A-9C61-474D-9AF5-65C58AE3E8E5}" srcOrd="0" destOrd="0" presId="urn:microsoft.com/office/officeart/2005/8/layout/cycle2"/>
    <dgm:cxn modelId="{D187D98A-E78F-9947-B270-2AE65336D6BC}" type="presOf" srcId="{5D2D1E9A-F5C6-C44C-9A19-19802858E2BB}" destId="{7099116B-071D-6C4F-92D1-E5F393157E90}" srcOrd="1" destOrd="0" presId="urn:microsoft.com/office/officeart/2005/8/layout/cycle2"/>
    <dgm:cxn modelId="{D5CD4FA8-C82C-634F-85E3-D42D23685A6A}" type="presOf" srcId="{84DD51C0-4C5A-4A40-AAB9-4FA35F5320A5}" destId="{5FDB7F28-3E3B-C94B-ACA3-1B628F332DEA}" srcOrd="1" destOrd="0" presId="urn:microsoft.com/office/officeart/2005/8/layout/cycle2"/>
    <dgm:cxn modelId="{7D2D30A9-3B71-D343-A5F5-DA758EB06E15}" type="presOf" srcId="{84DD51C0-4C5A-4A40-AAB9-4FA35F5320A5}" destId="{EB29C32F-3496-0A46-B8CA-F4E5A425247E}" srcOrd="0" destOrd="0" presId="urn:microsoft.com/office/officeart/2005/8/layout/cycle2"/>
    <dgm:cxn modelId="{C5A128B3-288B-0B47-827E-73069C6FECF9}" srcId="{91D5BEE2-F60F-C749-84BB-72747CC9304B}" destId="{9146D462-01EB-E444-BFCB-357BB7EDFB0D}" srcOrd="1" destOrd="0" parTransId="{5DE0DE14-F9A7-124F-B3C7-2DE7233C4E99}" sibTransId="{84DD51C0-4C5A-4A40-AAB9-4FA35F5320A5}"/>
    <dgm:cxn modelId="{BED05AC1-23FF-F84B-BE50-65A5021DABBD}" type="presOf" srcId="{3ED44C93-C75F-8C48-851F-B10D78B5690B}" destId="{09AAE76A-CFAD-C14F-ADBF-9F5017D610F3}" srcOrd="0" destOrd="0" presId="urn:microsoft.com/office/officeart/2005/8/layout/cycle2"/>
    <dgm:cxn modelId="{34B566D4-3BF3-B341-8050-C60762BEE377}" type="presOf" srcId="{3ED44C93-C75F-8C48-851F-B10D78B5690B}" destId="{529BE727-6A37-6947-A825-119DEAF4A5FF}" srcOrd="1" destOrd="0" presId="urn:microsoft.com/office/officeart/2005/8/layout/cycle2"/>
    <dgm:cxn modelId="{4C747052-94B3-F842-AB66-9358E30235AA}" type="presParOf" srcId="{54222A8D-0D6A-2148-9DE5-09E409916365}" destId="{03DA426E-AFF4-8A40-8AEE-DB238A5BE767}" srcOrd="0" destOrd="0" presId="urn:microsoft.com/office/officeart/2005/8/layout/cycle2"/>
    <dgm:cxn modelId="{3C71B043-A1C8-2D44-A05A-A8B31DD6D41B}" type="presParOf" srcId="{54222A8D-0D6A-2148-9DE5-09E409916365}" destId="{C8830C0A-9C61-474D-9AF5-65C58AE3E8E5}" srcOrd="1" destOrd="0" presId="urn:microsoft.com/office/officeart/2005/8/layout/cycle2"/>
    <dgm:cxn modelId="{F1896F9F-7EC6-5942-89D0-894E1C831160}" type="presParOf" srcId="{C8830C0A-9C61-474D-9AF5-65C58AE3E8E5}" destId="{7099116B-071D-6C4F-92D1-E5F393157E90}" srcOrd="0" destOrd="0" presId="urn:microsoft.com/office/officeart/2005/8/layout/cycle2"/>
    <dgm:cxn modelId="{782C6623-C2AC-D64E-8C70-6651B66C38E7}" type="presParOf" srcId="{54222A8D-0D6A-2148-9DE5-09E409916365}" destId="{D64FD31D-B524-3D4F-90E0-8A75DB25DA86}" srcOrd="2" destOrd="0" presId="urn:microsoft.com/office/officeart/2005/8/layout/cycle2"/>
    <dgm:cxn modelId="{ABAB1823-A254-1046-94ED-2AB1A5C81AF8}" type="presParOf" srcId="{54222A8D-0D6A-2148-9DE5-09E409916365}" destId="{EB29C32F-3496-0A46-B8CA-F4E5A425247E}" srcOrd="3" destOrd="0" presId="urn:microsoft.com/office/officeart/2005/8/layout/cycle2"/>
    <dgm:cxn modelId="{82BA2AB5-8C87-A943-A8C2-DB1DEC41FB44}" type="presParOf" srcId="{EB29C32F-3496-0A46-B8CA-F4E5A425247E}" destId="{5FDB7F28-3E3B-C94B-ACA3-1B628F332DEA}" srcOrd="0" destOrd="0" presId="urn:microsoft.com/office/officeart/2005/8/layout/cycle2"/>
    <dgm:cxn modelId="{CB5B4E8A-59F4-AA48-85E9-42D66C4F0BA7}" type="presParOf" srcId="{54222A8D-0D6A-2148-9DE5-09E409916365}" destId="{DC2C4A58-BA3D-3D4C-8594-571395EEC4AE}" srcOrd="4" destOrd="0" presId="urn:microsoft.com/office/officeart/2005/8/layout/cycle2"/>
    <dgm:cxn modelId="{2BB6D301-76DD-9F4F-83EC-9A0CAEDE4111}" type="presParOf" srcId="{54222A8D-0D6A-2148-9DE5-09E409916365}" destId="{09AAE76A-CFAD-C14F-ADBF-9F5017D610F3}" srcOrd="5" destOrd="0" presId="urn:microsoft.com/office/officeart/2005/8/layout/cycle2"/>
    <dgm:cxn modelId="{EAA34258-7A62-9D4D-BF2B-B49434905BE0}" type="presParOf" srcId="{09AAE76A-CFAD-C14F-ADBF-9F5017D610F3}" destId="{529BE727-6A37-6947-A825-119DEAF4A5F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1710E-FEF7-BD45-9438-670E1CAAADD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6465B-2696-244A-8C49-D0B7C4A7956C}">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i="1" kern="1200"/>
            <a:t>Las actitudes hacia el sinhogarismo son un fenómeno relativamente poco estudiado en Tenerife. </a:t>
          </a:r>
          <a:endParaRPr lang="en-US" sz="2900" kern="1200"/>
        </a:p>
      </dsp:txBody>
      <dsp:txXfrm>
        <a:off x="0" y="2703"/>
        <a:ext cx="6900512" cy="1843578"/>
      </dsp:txXfrm>
    </dsp:sp>
    <dsp:sp modelId="{0E008FE1-9F57-A54F-A5E3-A01A4BFE0035}">
      <dsp:nvSpPr>
        <dsp:cNvPr id="0" name=""/>
        <dsp:cNvSpPr/>
      </dsp:nvSpPr>
      <dsp:spPr>
        <a:xfrm>
          <a:off x="0" y="1846281"/>
          <a:ext cx="6900512" cy="0"/>
        </a:xfrm>
        <a:prstGeom prst="line">
          <a:avLst/>
        </a:prstGeom>
        <a:solidFill>
          <a:schemeClr val="accent2">
            <a:hueOff val="-419062"/>
            <a:satOff val="-4829"/>
            <a:lumOff val="1079"/>
            <a:alphaOff val="0"/>
          </a:schemeClr>
        </a:solidFill>
        <a:ln w="12700" cap="flat" cmpd="sng" algn="ctr">
          <a:solidFill>
            <a:schemeClr val="accent2">
              <a:hueOff val="-419062"/>
              <a:satOff val="-4829"/>
              <a:lumOff val="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3E3E0-BA20-BD4D-9A2D-432C29068B95}">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i="1" kern="1200"/>
            <a:t>Necesidad de estudios para informar a las políticas sociales y a las estrategias de intervención, en particular, los proyectos de sensibilización. </a:t>
          </a:r>
          <a:endParaRPr lang="en-US" sz="2900" kern="1200"/>
        </a:p>
      </dsp:txBody>
      <dsp:txXfrm>
        <a:off x="0" y="1846281"/>
        <a:ext cx="6900512" cy="1843578"/>
      </dsp:txXfrm>
    </dsp:sp>
    <dsp:sp modelId="{DB8BABDC-1FC5-234E-A437-EAC45A964D0B}">
      <dsp:nvSpPr>
        <dsp:cNvPr id="0" name=""/>
        <dsp:cNvSpPr/>
      </dsp:nvSpPr>
      <dsp:spPr>
        <a:xfrm>
          <a:off x="0" y="3689859"/>
          <a:ext cx="6900512" cy="0"/>
        </a:xfrm>
        <a:prstGeom prst="line">
          <a:avLst/>
        </a:prstGeom>
        <a:solidFill>
          <a:schemeClr val="accent2">
            <a:hueOff val="-838123"/>
            <a:satOff val="-9658"/>
            <a:lumOff val="2159"/>
            <a:alphaOff val="0"/>
          </a:schemeClr>
        </a:solidFill>
        <a:ln w="1270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089DB-FAA2-9D48-AB7F-C0DDF52D761B}">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i="1" kern="1200" dirty="0"/>
            <a:t>Contexto: reactivación de la Ruta Atlántica, crisis de la vivienda, visibilidad mediática y movilización social. </a:t>
          </a:r>
          <a:endParaRPr lang="en-US" sz="2900" kern="1200" dirty="0"/>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88AF8-3428-4744-982C-AEC79D1484E5}">
      <dsp:nvSpPr>
        <dsp:cNvPr id="0" name=""/>
        <dsp:cNvSpPr/>
      </dsp:nvSpPr>
      <dsp:spPr>
        <a:xfrm>
          <a:off x="2515562" y="1653743"/>
          <a:ext cx="547853" cy="91440"/>
        </a:xfrm>
        <a:custGeom>
          <a:avLst/>
          <a:gdLst/>
          <a:ahLst/>
          <a:cxnLst/>
          <a:rect l="0" t="0" r="0" b="0"/>
          <a:pathLst>
            <a:path>
              <a:moveTo>
                <a:pt x="0" y="45720"/>
              </a:moveTo>
              <a:lnTo>
                <a:pt x="54785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5028" y="1696571"/>
        <a:ext cx="28922" cy="5784"/>
      </dsp:txXfrm>
    </dsp:sp>
    <dsp:sp modelId="{C5CAD21D-593E-234E-A38D-9728DE174645}">
      <dsp:nvSpPr>
        <dsp:cNvPr id="0" name=""/>
        <dsp:cNvSpPr/>
      </dsp:nvSpPr>
      <dsp:spPr>
        <a:xfrm>
          <a:off x="2347" y="944959"/>
          <a:ext cx="2515014" cy="15090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238" tIns="129360" rIns="123238" bIns="129360" numCol="1" spcCol="1270" anchor="ctr" anchorCtr="0">
          <a:noAutofit/>
        </a:bodyPr>
        <a:lstStyle/>
        <a:p>
          <a:pPr marL="0" lvl="0" indent="0" algn="ctr" defTabSz="755650">
            <a:lnSpc>
              <a:spcPct val="90000"/>
            </a:lnSpc>
            <a:spcBef>
              <a:spcPct val="0"/>
            </a:spcBef>
            <a:spcAft>
              <a:spcPct val="35000"/>
            </a:spcAft>
            <a:buNone/>
          </a:pPr>
          <a:r>
            <a:rPr lang="es-ES" sz="1700" b="1" i="0" kern="1200" baseline="0"/>
            <a:t>Percepción del perfil de las personas en situación de sinhogarismo</a:t>
          </a:r>
          <a:r>
            <a:rPr lang="es-ES" sz="1700" b="0" i="0" kern="1200" baseline="0"/>
            <a:t> (preguntas 1–11).</a:t>
          </a:r>
          <a:endParaRPr lang="en-US" sz="1700" kern="1200"/>
        </a:p>
      </dsp:txBody>
      <dsp:txXfrm>
        <a:off x="2347" y="944959"/>
        <a:ext cx="2515014" cy="1509008"/>
      </dsp:txXfrm>
    </dsp:sp>
    <dsp:sp modelId="{6E12BFE3-9237-854F-87A8-C90D6BB9C87A}">
      <dsp:nvSpPr>
        <dsp:cNvPr id="0" name=""/>
        <dsp:cNvSpPr/>
      </dsp:nvSpPr>
      <dsp:spPr>
        <a:xfrm>
          <a:off x="5609030" y="1653743"/>
          <a:ext cx="547853" cy="91440"/>
        </a:xfrm>
        <a:custGeom>
          <a:avLst/>
          <a:gdLst/>
          <a:ahLst/>
          <a:cxnLst/>
          <a:rect l="0" t="0" r="0" b="0"/>
          <a:pathLst>
            <a:path>
              <a:moveTo>
                <a:pt x="0" y="45720"/>
              </a:moveTo>
              <a:lnTo>
                <a:pt x="547853" y="45720"/>
              </a:lnTo>
            </a:path>
          </a:pathLst>
        </a:custGeom>
        <a:noFill/>
        <a:ln w="6350" cap="flat" cmpd="sng" algn="ctr">
          <a:solidFill>
            <a:schemeClr val="accent2">
              <a:hueOff val="-167625"/>
              <a:satOff val="-1932"/>
              <a:lumOff val="43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68496" y="1696571"/>
        <a:ext cx="28922" cy="5784"/>
      </dsp:txXfrm>
    </dsp:sp>
    <dsp:sp modelId="{74C882AC-1CCC-424B-BA28-72D1FF9A66B3}">
      <dsp:nvSpPr>
        <dsp:cNvPr id="0" name=""/>
        <dsp:cNvSpPr/>
      </dsp:nvSpPr>
      <dsp:spPr>
        <a:xfrm>
          <a:off x="3095816" y="944959"/>
          <a:ext cx="2515014" cy="1509008"/>
        </a:xfrm>
        <a:prstGeom prst="rect">
          <a:avLst/>
        </a:prstGeom>
        <a:solidFill>
          <a:schemeClr val="accent2">
            <a:hueOff val="-139687"/>
            <a:satOff val="-1610"/>
            <a:lumOff val="36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238" tIns="129360" rIns="123238" bIns="129360" numCol="1" spcCol="1270" anchor="ctr" anchorCtr="0">
          <a:noAutofit/>
        </a:bodyPr>
        <a:lstStyle/>
        <a:p>
          <a:pPr marL="0" lvl="0" indent="0" algn="ctr" defTabSz="755650">
            <a:lnSpc>
              <a:spcPct val="90000"/>
            </a:lnSpc>
            <a:spcBef>
              <a:spcPct val="0"/>
            </a:spcBef>
            <a:spcAft>
              <a:spcPct val="35000"/>
            </a:spcAft>
            <a:buNone/>
          </a:pPr>
          <a:r>
            <a:rPr lang="es-ES" sz="1700" b="1" i="0" kern="1200" baseline="0"/>
            <a:t>Percepción de las causas del sinhogarismo</a:t>
          </a:r>
          <a:r>
            <a:rPr lang="es-ES" sz="1700" b="0" i="0" kern="1200" baseline="0"/>
            <a:t> (preguntas 12–13).</a:t>
          </a:r>
          <a:endParaRPr lang="en-US" sz="1700" kern="1200"/>
        </a:p>
      </dsp:txBody>
      <dsp:txXfrm>
        <a:off x="3095816" y="944959"/>
        <a:ext cx="2515014" cy="1509008"/>
      </dsp:txXfrm>
    </dsp:sp>
    <dsp:sp modelId="{7EADBFF7-679F-EB4E-B203-B0AEF85B87AD}">
      <dsp:nvSpPr>
        <dsp:cNvPr id="0" name=""/>
        <dsp:cNvSpPr/>
      </dsp:nvSpPr>
      <dsp:spPr>
        <a:xfrm>
          <a:off x="8702498" y="1653743"/>
          <a:ext cx="547853" cy="91440"/>
        </a:xfrm>
        <a:custGeom>
          <a:avLst/>
          <a:gdLst/>
          <a:ahLst/>
          <a:cxnLst/>
          <a:rect l="0" t="0" r="0" b="0"/>
          <a:pathLst>
            <a:path>
              <a:moveTo>
                <a:pt x="0" y="45720"/>
              </a:moveTo>
              <a:lnTo>
                <a:pt x="547853" y="45720"/>
              </a:lnTo>
            </a:path>
          </a:pathLst>
        </a:custGeom>
        <a:noFill/>
        <a:ln w="6350" cap="flat" cmpd="sng" algn="ctr">
          <a:solidFill>
            <a:schemeClr val="accent2">
              <a:hueOff val="-335249"/>
              <a:satOff val="-3863"/>
              <a:lumOff val="86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61964" y="1696571"/>
        <a:ext cx="28922" cy="5784"/>
      </dsp:txXfrm>
    </dsp:sp>
    <dsp:sp modelId="{7B4F5AF1-1D94-944E-B7E5-0A80B195A437}">
      <dsp:nvSpPr>
        <dsp:cNvPr id="0" name=""/>
        <dsp:cNvSpPr/>
      </dsp:nvSpPr>
      <dsp:spPr>
        <a:xfrm>
          <a:off x="6189284" y="944959"/>
          <a:ext cx="2515014" cy="1509008"/>
        </a:xfrm>
        <a:prstGeom prst="rect">
          <a:avLst/>
        </a:prstGeom>
        <a:solidFill>
          <a:schemeClr val="accent2">
            <a:hueOff val="-279374"/>
            <a:satOff val="-3219"/>
            <a:lumOff val="7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238" tIns="129360" rIns="123238" bIns="129360" numCol="1" spcCol="1270" anchor="ctr" anchorCtr="0">
          <a:noAutofit/>
        </a:bodyPr>
        <a:lstStyle/>
        <a:p>
          <a:pPr marL="0" lvl="0" indent="0" algn="ctr" defTabSz="755650">
            <a:lnSpc>
              <a:spcPct val="90000"/>
            </a:lnSpc>
            <a:spcBef>
              <a:spcPct val="0"/>
            </a:spcBef>
            <a:spcAft>
              <a:spcPct val="35000"/>
            </a:spcAft>
            <a:buNone/>
          </a:pPr>
          <a:r>
            <a:rPr lang="es-ES" sz="1700" b="1" i="0" kern="1200" baseline="0"/>
            <a:t>Políticas públicas</a:t>
          </a:r>
          <a:r>
            <a:rPr lang="es-ES" sz="1700" b="0" i="0" kern="1200" baseline="0"/>
            <a:t> (preguntas 14–15).</a:t>
          </a:r>
          <a:endParaRPr lang="en-US" sz="1700" kern="1200"/>
        </a:p>
      </dsp:txBody>
      <dsp:txXfrm>
        <a:off x="6189284" y="944959"/>
        <a:ext cx="2515014" cy="1509008"/>
      </dsp:txXfrm>
    </dsp:sp>
    <dsp:sp modelId="{8724768A-B76E-A740-B031-0A123F28B760}">
      <dsp:nvSpPr>
        <dsp:cNvPr id="0" name=""/>
        <dsp:cNvSpPr/>
      </dsp:nvSpPr>
      <dsp:spPr>
        <a:xfrm>
          <a:off x="1259855" y="2452168"/>
          <a:ext cx="9280404" cy="547853"/>
        </a:xfrm>
        <a:custGeom>
          <a:avLst/>
          <a:gdLst/>
          <a:ahLst/>
          <a:cxnLst/>
          <a:rect l="0" t="0" r="0" b="0"/>
          <a:pathLst>
            <a:path>
              <a:moveTo>
                <a:pt x="9280404" y="0"/>
              </a:moveTo>
              <a:lnTo>
                <a:pt x="9280404" y="291026"/>
              </a:lnTo>
              <a:lnTo>
                <a:pt x="0" y="291026"/>
              </a:lnTo>
              <a:lnTo>
                <a:pt x="0" y="547853"/>
              </a:lnTo>
            </a:path>
          </a:pathLst>
        </a:custGeom>
        <a:noFill/>
        <a:ln w="6350" cap="flat" cmpd="sng" algn="ctr">
          <a:solidFill>
            <a:schemeClr val="accent2">
              <a:hueOff val="-502874"/>
              <a:satOff val="-5795"/>
              <a:lumOff val="129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7597" y="2723202"/>
        <a:ext cx="464920" cy="5784"/>
      </dsp:txXfrm>
    </dsp:sp>
    <dsp:sp modelId="{D76F95B4-3C09-7546-A5CE-6514B11FC145}">
      <dsp:nvSpPr>
        <dsp:cNvPr id="0" name=""/>
        <dsp:cNvSpPr/>
      </dsp:nvSpPr>
      <dsp:spPr>
        <a:xfrm>
          <a:off x="9282752" y="944959"/>
          <a:ext cx="2515014" cy="1509008"/>
        </a:xfrm>
        <a:prstGeom prst="rect">
          <a:avLst/>
        </a:prstGeom>
        <a:solidFill>
          <a:schemeClr val="accent2">
            <a:hueOff val="-419062"/>
            <a:satOff val="-4829"/>
            <a:lumOff val="107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238" tIns="129360" rIns="123238" bIns="129360" numCol="1" spcCol="1270" anchor="ctr" anchorCtr="0">
          <a:noAutofit/>
        </a:bodyPr>
        <a:lstStyle/>
        <a:p>
          <a:pPr marL="0" lvl="0" indent="0" algn="ctr" defTabSz="755650">
            <a:lnSpc>
              <a:spcPct val="90000"/>
            </a:lnSpc>
            <a:spcBef>
              <a:spcPct val="0"/>
            </a:spcBef>
            <a:spcAft>
              <a:spcPct val="35000"/>
            </a:spcAft>
            <a:buNone/>
          </a:pPr>
          <a:r>
            <a:rPr lang="es-ES" sz="1700" b="1" i="0" kern="1200" baseline="0"/>
            <a:t>Contacto y relaciones</a:t>
          </a:r>
          <a:r>
            <a:rPr lang="es-ES" sz="1700" b="0" i="0" kern="1200" baseline="0"/>
            <a:t> (preguntas 16–18).</a:t>
          </a:r>
          <a:endParaRPr lang="en-US" sz="1700" kern="1200"/>
        </a:p>
      </dsp:txBody>
      <dsp:txXfrm>
        <a:off x="9282752" y="944959"/>
        <a:ext cx="2515014" cy="1509008"/>
      </dsp:txXfrm>
    </dsp:sp>
    <dsp:sp modelId="{CD35D139-E81C-F04B-ADF6-807664644E8D}">
      <dsp:nvSpPr>
        <dsp:cNvPr id="0" name=""/>
        <dsp:cNvSpPr/>
      </dsp:nvSpPr>
      <dsp:spPr>
        <a:xfrm>
          <a:off x="2515562" y="3741206"/>
          <a:ext cx="547853" cy="91440"/>
        </a:xfrm>
        <a:custGeom>
          <a:avLst/>
          <a:gdLst/>
          <a:ahLst/>
          <a:cxnLst/>
          <a:rect l="0" t="0" r="0" b="0"/>
          <a:pathLst>
            <a:path>
              <a:moveTo>
                <a:pt x="0" y="45720"/>
              </a:moveTo>
              <a:lnTo>
                <a:pt x="547853" y="45720"/>
              </a:lnTo>
            </a:path>
          </a:pathLst>
        </a:custGeom>
        <a:noFill/>
        <a:ln w="6350" cap="flat" cmpd="sng" algn="ctr">
          <a:solidFill>
            <a:schemeClr val="accent2">
              <a:hueOff val="-670499"/>
              <a:satOff val="-7726"/>
              <a:lumOff val="17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5028" y="3784033"/>
        <a:ext cx="28922" cy="5784"/>
      </dsp:txXfrm>
    </dsp:sp>
    <dsp:sp modelId="{DB14798A-56BB-834B-9F48-018FC1B2AFA5}">
      <dsp:nvSpPr>
        <dsp:cNvPr id="0" name=""/>
        <dsp:cNvSpPr/>
      </dsp:nvSpPr>
      <dsp:spPr>
        <a:xfrm>
          <a:off x="2347" y="3032421"/>
          <a:ext cx="2515014" cy="1509008"/>
        </a:xfrm>
        <a:prstGeom prst="rect">
          <a:avLst/>
        </a:prstGeom>
        <a:solidFill>
          <a:schemeClr val="accent2">
            <a:hueOff val="-558749"/>
            <a:satOff val="-6439"/>
            <a:lumOff val="14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238" tIns="129360" rIns="123238" bIns="129360" numCol="1" spcCol="1270" anchor="ctr" anchorCtr="0">
          <a:noAutofit/>
        </a:bodyPr>
        <a:lstStyle/>
        <a:p>
          <a:pPr marL="0" lvl="0" indent="0" algn="ctr" defTabSz="755650">
            <a:lnSpc>
              <a:spcPct val="90000"/>
            </a:lnSpc>
            <a:spcBef>
              <a:spcPct val="0"/>
            </a:spcBef>
            <a:spcAft>
              <a:spcPct val="35000"/>
            </a:spcAft>
            <a:buNone/>
          </a:pPr>
          <a:r>
            <a:rPr lang="es-ES" sz="1700" b="1" i="0" kern="1200" baseline="0"/>
            <a:t>Inclusión moral</a:t>
          </a:r>
          <a:r>
            <a:rPr lang="es-ES" sz="1700" b="0" i="0" kern="1200" baseline="0"/>
            <a:t> (pregunta 19).</a:t>
          </a:r>
          <a:endParaRPr lang="en-US" sz="1700" kern="1200"/>
        </a:p>
      </dsp:txBody>
      <dsp:txXfrm>
        <a:off x="2347" y="3032421"/>
        <a:ext cx="2515014" cy="1509008"/>
      </dsp:txXfrm>
    </dsp:sp>
    <dsp:sp modelId="{48728A01-52F9-4F4A-A29B-8595A890EB36}">
      <dsp:nvSpPr>
        <dsp:cNvPr id="0" name=""/>
        <dsp:cNvSpPr/>
      </dsp:nvSpPr>
      <dsp:spPr>
        <a:xfrm>
          <a:off x="5609030" y="3741206"/>
          <a:ext cx="547853" cy="91440"/>
        </a:xfrm>
        <a:custGeom>
          <a:avLst/>
          <a:gdLst/>
          <a:ahLst/>
          <a:cxnLst/>
          <a:rect l="0" t="0" r="0" b="0"/>
          <a:pathLst>
            <a:path>
              <a:moveTo>
                <a:pt x="0" y="45720"/>
              </a:moveTo>
              <a:lnTo>
                <a:pt x="547853" y="45720"/>
              </a:lnTo>
            </a:path>
          </a:pathLst>
        </a:custGeom>
        <a:noFill/>
        <a:ln w="6350" cap="flat" cmpd="sng" algn="ctr">
          <a:solidFill>
            <a:schemeClr val="accent2">
              <a:hueOff val="-838123"/>
              <a:satOff val="-9658"/>
              <a:lumOff val="21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68496" y="3784033"/>
        <a:ext cx="28922" cy="5784"/>
      </dsp:txXfrm>
    </dsp:sp>
    <dsp:sp modelId="{4C131426-09C1-8C41-97BD-2ED28FD244C6}">
      <dsp:nvSpPr>
        <dsp:cNvPr id="0" name=""/>
        <dsp:cNvSpPr/>
      </dsp:nvSpPr>
      <dsp:spPr>
        <a:xfrm>
          <a:off x="3095816" y="3032421"/>
          <a:ext cx="2515014" cy="1509008"/>
        </a:xfrm>
        <a:prstGeom prst="rect">
          <a:avLst/>
        </a:prstGeom>
        <a:solidFill>
          <a:schemeClr val="accent2">
            <a:hueOff val="-698436"/>
            <a:satOff val="-8048"/>
            <a:lumOff val="17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238" tIns="129360" rIns="123238" bIns="129360" numCol="1" spcCol="1270" anchor="ctr" anchorCtr="0">
          <a:noAutofit/>
        </a:bodyPr>
        <a:lstStyle/>
        <a:p>
          <a:pPr marL="0" lvl="0" indent="0" algn="ctr" defTabSz="755650">
            <a:lnSpc>
              <a:spcPct val="90000"/>
            </a:lnSpc>
            <a:spcBef>
              <a:spcPct val="0"/>
            </a:spcBef>
            <a:spcAft>
              <a:spcPct val="35000"/>
            </a:spcAft>
            <a:buNone/>
          </a:pPr>
          <a:r>
            <a:rPr lang="es-ES" sz="1700" b="1" i="0" kern="1200" baseline="0"/>
            <a:t>Percepción de discriminación y violencia</a:t>
          </a:r>
          <a:r>
            <a:rPr lang="es-ES" sz="1700" b="0" i="0" kern="1200" baseline="0"/>
            <a:t> (preguntas 20–22).</a:t>
          </a:r>
          <a:endParaRPr lang="en-US" sz="1700" kern="1200"/>
        </a:p>
      </dsp:txBody>
      <dsp:txXfrm>
        <a:off x="3095816" y="3032421"/>
        <a:ext cx="2515014" cy="1509008"/>
      </dsp:txXfrm>
    </dsp:sp>
    <dsp:sp modelId="{84705954-35ED-494F-A706-2624A09FFC6A}">
      <dsp:nvSpPr>
        <dsp:cNvPr id="0" name=""/>
        <dsp:cNvSpPr/>
      </dsp:nvSpPr>
      <dsp:spPr>
        <a:xfrm>
          <a:off x="6189284" y="3032421"/>
          <a:ext cx="2515014" cy="1509008"/>
        </a:xfrm>
        <a:prstGeom prst="rect">
          <a:avLst/>
        </a:prstGeom>
        <a:solidFill>
          <a:schemeClr val="accent2">
            <a:hueOff val="-838123"/>
            <a:satOff val="-9658"/>
            <a:lumOff val="21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238" tIns="129360" rIns="123238" bIns="129360" numCol="1" spcCol="1270" anchor="ctr" anchorCtr="0">
          <a:noAutofit/>
        </a:bodyPr>
        <a:lstStyle/>
        <a:p>
          <a:pPr marL="0" lvl="0" indent="0" algn="ctr" defTabSz="755650">
            <a:lnSpc>
              <a:spcPct val="90000"/>
            </a:lnSpc>
            <a:spcBef>
              <a:spcPct val="0"/>
            </a:spcBef>
            <a:spcAft>
              <a:spcPct val="35000"/>
            </a:spcAft>
            <a:buNone/>
          </a:pPr>
          <a:r>
            <a:rPr lang="es-ES" sz="1700" b="1" i="0" kern="1200" baseline="0"/>
            <a:t>Bloque sociodemográfico</a:t>
          </a:r>
          <a:r>
            <a:rPr lang="es-ES" sz="1700" b="0" i="0" kern="1200" baseline="0"/>
            <a:t> (preguntas 23–27).</a:t>
          </a:r>
          <a:endParaRPr lang="en-US" sz="1700" kern="1200"/>
        </a:p>
      </dsp:txBody>
      <dsp:txXfrm>
        <a:off x="6189284" y="3032421"/>
        <a:ext cx="2515014" cy="1509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B51D1-16C1-F44E-A5FC-0D3C6ABD3421}">
      <dsp:nvSpPr>
        <dsp:cNvPr id="0" name=""/>
        <dsp:cNvSpPr/>
      </dsp:nvSpPr>
      <dsp:spPr>
        <a:xfrm>
          <a:off x="0" y="56629"/>
          <a:ext cx="10515600" cy="20875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a:t>Fronteras morales. </a:t>
          </a:r>
          <a:r>
            <a:rPr lang="es-ES" sz="2400" kern="1200"/>
            <a:t>Líneas simbólicas que delimitan la comunidad moral y definen a quién se aplican las normas de justicia, por quién estamos dispuestos a hacer sacrificios o invertir recursos, por quién sentimos compasión, empatía o indignación si se le trata injustamente y hacia quién nos sentimos responsables. </a:t>
          </a:r>
          <a:endParaRPr lang="en-US" sz="2400" kern="1200"/>
        </a:p>
      </dsp:txBody>
      <dsp:txXfrm>
        <a:off x="101907" y="158536"/>
        <a:ext cx="10311786" cy="1883758"/>
      </dsp:txXfrm>
    </dsp:sp>
    <dsp:sp modelId="{4C1715BC-4212-3048-9CC0-DAEDEEB67F8D}">
      <dsp:nvSpPr>
        <dsp:cNvPr id="0" name=""/>
        <dsp:cNvSpPr/>
      </dsp:nvSpPr>
      <dsp:spPr>
        <a:xfrm>
          <a:off x="0" y="2213322"/>
          <a:ext cx="10515600" cy="2087572"/>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a:t>Exclusión moral</a:t>
          </a:r>
          <a:r>
            <a:rPr lang="es-ES" sz="2400" kern="1200"/>
            <a:t>. Se refiere a la </a:t>
          </a:r>
          <a:r>
            <a:rPr lang="es-ES" sz="2400" b="1" kern="1200"/>
            <a:t>exclusión de ciertas personas o grupos de la “comunidad moral”, </a:t>
          </a:r>
          <a:r>
            <a:rPr lang="es-ES" sz="2400" kern="1200"/>
            <a:t>es decir a quién se aplican las normas de justicia, por quién estamos dispuestos a hacer sacrificios o invertir recursos, por quién sentimos compasión, empatía o indignación si se le trata injustamente y hacia quién nos sentimos responsables. </a:t>
          </a:r>
          <a:endParaRPr lang="en-US" sz="2400" kern="1200"/>
        </a:p>
      </dsp:txBody>
      <dsp:txXfrm>
        <a:off x="101907" y="2315229"/>
        <a:ext cx="10311786" cy="1883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A426E-AFF4-8A40-8AEE-DB238A5BE767}">
      <dsp:nvSpPr>
        <dsp:cNvPr id="0" name=""/>
        <dsp:cNvSpPr/>
      </dsp:nvSpPr>
      <dsp:spPr>
        <a:xfrm>
          <a:off x="2843600" y="644"/>
          <a:ext cx="2041656" cy="20416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Visibilizar / Comprender</a:t>
          </a:r>
        </a:p>
      </dsp:txBody>
      <dsp:txXfrm>
        <a:off x="3142594" y="299638"/>
        <a:ext cx="1443668" cy="1443668"/>
      </dsp:txXfrm>
    </dsp:sp>
    <dsp:sp modelId="{C8830C0A-9C61-474D-9AF5-65C58AE3E8E5}">
      <dsp:nvSpPr>
        <dsp:cNvPr id="0" name=""/>
        <dsp:cNvSpPr/>
      </dsp:nvSpPr>
      <dsp:spPr>
        <a:xfrm rot="3600000">
          <a:off x="4351679" y="1993411"/>
          <a:ext cx="545625" cy="689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4392601" y="2060344"/>
        <a:ext cx="381938" cy="413434"/>
      </dsp:txXfrm>
    </dsp:sp>
    <dsp:sp modelId="{D64FD31D-B524-3D4F-90E0-8A75DB25DA86}">
      <dsp:nvSpPr>
        <dsp:cNvPr id="0" name=""/>
        <dsp:cNvSpPr/>
      </dsp:nvSpPr>
      <dsp:spPr>
        <a:xfrm>
          <a:off x="4379169" y="2660328"/>
          <a:ext cx="2041656" cy="20416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Empatizar / Responsabilizar</a:t>
          </a:r>
        </a:p>
      </dsp:txBody>
      <dsp:txXfrm>
        <a:off x="4678163" y="2959322"/>
        <a:ext cx="1443668" cy="1443668"/>
      </dsp:txXfrm>
    </dsp:sp>
    <dsp:sp modelId="{EB29C32F-3496-0A46-B8CA-F4E5A425247E}">
      <dsp:nvSpPr>
        <dsp:cNvPr id="0" name=""/>
        <dsp:cNvSpPr/>
      </dsp:nvSpPr>
      <dsp:spPr>
        <a:xfrm rot="10800000">
          <a:off x="3607058" y="3336626"/>
          <a:ext cx="545625" cy="689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3770745" y="3474438"/>
        <a:ext cx="381938" cy="413434"/>
      </dsp:txXfrm>
    </dsp:sp>
    <dsp:sp modelId="{DC2C4A58-BA3D-3D4C-8594-571395EEC4AE}">
      <dsp:nvSpPr>
        <dsp:cNvPr id="0" name=""/>
        <dsp:cNvSpPr/>
      </dsp:nvSpPr>
      <dsp:spPr>
        <a:xfrm>
          <a:off x="1308031" y="2660328"/>
          <a:ext cx="2041656" cy="20416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Capacitar / Actuar</a:t>
          </a:r>
        </a:p>
      </dsp:txBody>
      <dsp:txXfrm>
        <a:off x="1607025" y="2959322"/>
        <a:ext cx="1443668" cy="1443668"/>
      </dsp:txXfrm>
    </dsp:sp>
    <dsp:sp modelId="{09AAE76A-CFAD-C14F-ADBF-9F5017D610F3}">
      <dsp:nvSpPr>
        <dsp:cNvPr id="0" name=""/>
        <dsp:cNvSpPr/>
      </dsp:nvSpPr>
      <dsp:spPr>
        <a:xfrm rot="18000000">
          <a:off x="2816110" y="2020158"/>
          <a:ext cx="545625" cy="689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2857032" y="2228849"/>
        <a:ext cx="381938" cy="4134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0.19411</cdr:y>
    </cdr:from>
    <cdr:to>
      <cdr:x>0.47009</cdr:x>
      <cdr:y>0.86942</cdr:y>
    </cdr:to>
    <cdr:sp macro="" textlink="">
      <cdr:nvSpPr>
        <cdr:cNvPr id="2" name="CuadroTexto 1">
          <a:extLst xmlns:a="http://schemas.openxmlformats.org/drawingml/2006/main">
            <a:ext uri="{FF2B5EF4-FFF2-40B4-BE49-F238E27FC236}">
              <a16:creationId xmlns:a16="http://schemas.microsoft.com/office/drawing/2014/main" id="{9F5A48F1-4962-4889-D5D7-5F3691D07D59}"/>
            </a:ext>
          </a:extLst>
        </cdr:cNvPr>
        <cdr:cNvSpPr txBox="1"/>
      </cdr:nvSpPr>
      <cdr:spPr>
        <a:xfrm xmlns:a="http://schemas.openxmlformats.org/drawingml/2006/main">
          <a:off x="0" y="1139824"/>
          <a:ext cx="4856744" cy="39655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2800" b="1" kern="1200" dirty="0"/>
            <a:t>Inclusión moral: </a:t>
          </a:r>
        </a:p>
        <a:p xmlns:a="http://schemas.openxmlformats.org/drawingml/2006/main">
          <a:pPr marL="171450" indent="-171450">
            <a:buFontTx/>
            <a:buChar char="-"/>
          </a:pPr>
          <a:r>
            <a:rPr lang="es-ES" sz="2800" kern="1200" dirty="0"/>
            <a:t>Sentimos empatía</a:t>
          </a:r>
        </a:p>
        <a:p xmlns:a="http://schemas.openxmlformats.org/drawingml/2006/main">
          <a:pPr marL="171450" indent="-171450">
            <a:buFontTx/>
            <a:buChar char="-"/>
          </a:pPr>
          <a:r>
            <a:rPr lang="es-ES" sz="2800" kern="1200" dirty="0"/>
            <a:t>Nos indignamos si se violan sus derechos</a:t>
          </a:r>
        </a:p>
        <a:p xmlns:a="http://schemas.openxmlformats.org/drawingml/2006/main">
          <a:pPr marL="171450" indent="-171450">
            <a:buFontTx/>
            <a:buChar char="-"/>
          </a:pPr>
          <a:r>
            <a:rPr lang="es-ES" sz="2800" kern="1200" dirty="0"/>
            <a:t>Estamos dispuestos/as a hacer sacrificios y a invertir recursos</a:t>
          </a:r>
        </a:p>
        <a:p xmlns:a="http://schemas.openxmlformats.org/drawingml/2006/main">
          <a:pPr marL="171450" indent="-171450">
            <a:buFontTx/>
            <a:buChar char="-"/>
          </a:pPr>
          <a:r>
            <a:rPr lang="es-ES" sz="2800" kern="1200" dirty="0"/>
            <a:t>Nos sentimos responsables</a:t>
          </a:r>
        </a:p>
        <a:p xmlns:a="http://schemas.openxmlformats.org/drawingml/2006/main">
          <a:pPr marL="171450" indent="-171450">
            <a:buFontTx/>
            <a:buChar char="-"/>
          </a:pPr>
          <a:r>
            <a:rPr lang="es-ES" sz="2800" kern="1200" dirty="0"/>
            <a:t>Se le aplican normas de justicias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08DD2-B635-2245-BF36-1BA41921ABE3}" type="datetimeFigureOut">
              <a:rPr lang="es-ES" smtClean="0"/>
              <a:t>8/10/25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A86F6-04E0-E841-BA1D-8A88469B15DD}" type="slidenum">
              <a:rPr lang="es-ES" smtClean="0"/>
              <a:t>‹Nº›</a:t>
            </a:fld>
            <a:endParaRPr lang="es-ES"/>
          </a:p>
        </p:txBody>
      </p:sp>
    </p:spTree>
    <p:extLst>
      <p:ext uri="{BB962C8B-B14F-4D97-AF65-F5344CB8AC3E}">
        <p14:creationId xmlns:p14="http://schemas.microsoft.com/office/powerpoint/2010/main" val="118182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FA86F6-04E0-E841-BA1D-8A88469B15DD}" type="slidenum">
              <a:rPr lang="es-ES" smtClean="0"/>
              <a:t>7</a:t>
            </a:fld>
            <a:endParaRPr lang="es-ES"/>
          </a:p>
        </p:txBody>
      </p:sp>
    </p:spTree>
    <p:extLst>
      <p:ext uri="{BB962C8B-B14F-4D97-AF65-F5344CB8AC3E}">
        <p14:creationId xmlns:p14="http://schemas.microsoft.com/office/powerpoint/2010/main" val="405055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FA86F6-04E0-E841-BA1D-8A88469B15DD}" type="slidenum">
              <a:rPr lang="es-ES" smtClean="0"/>
              <a:t>16</a:t>
            </a:fld>
            <a:endParaRPr lang="es-ES"/>
          </a:p>
        </p:txBody>
      </p:sp>
    </p:spTree>
    <p:extLst>
      <p:ext uri="{BB962C8B-B14F-4D97-AF65-F5344CB8AC3E}">
        <p14:creationId xmlns:p14="http://schemas.microsoft.com/office/powerpoint/2010/main" val="198997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B60E89E-DBD7-4441-A3E2-27DB66EFC5E1}" type="datetimeFigureOut">
              <a:rPr lang="es-ES" smtClean="0"/>
              <a:t>8/10/25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146916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60E89E-DBD7-4441-A3E2-27DB66EFC5E1}" type="datetimeFigureOut">
              <a:rPr lang="es-ES" smtClean="0"/>
              <a:t>8/10/25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66793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60E89E-DBD7-4441-A3E2-27DB66EFC5E1}" type="datetimeFigureOut">
              <a:rPr lang="es-ES" smtClean="0"/>
              <a:t>8/10/25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316767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60E89E-DBD7-4441-A3E2-27DB66EFC5E1}" type="datetimeFigureOut">
              <a:rPr lang="es-ES" smtClean="0"/>
              <a:t>8/10/25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244865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60E89E-DBD7-4441-A3E2-27DB66EFC5E1}" type="datetimeFigureOut">
              <a:rPr lang="es-ES" smtClean="0"/>
              <a:t>8/10/25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47770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B60E89E-DBD7-4441-A3E2-27DB66EFC5E1}" type="datetimeFigureOut">
              <a:rPr lang="es-ES" smtClean="0"/>
              <a:t>8/10/25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401340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60E89E-DBD7-4441-A3E2-27DB66EFC5E1}" type="datetimeFigureOut">
              <a:rPr lang="es-ES" smtClean="0"/>
              <a:t>8/10/25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53142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B60E89E-DBD7-4441-A3E2-27DB66EFC5E1}" type="datetimeFigureOut">
              <a:rPr lang="es-ES" smtClean="0"/>
              <a:t>8/10/25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266524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0E89E-DBD7-4441-A3E2-27DB66EFC5E1}" type="datetimeFigureOut">
              <a:rPr lang="es-ES" smtClean="0"/>
              <a:t>8/10/25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374000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B60E89E-DBD7-4441-A3E2-27DB66EFC5E1}" type="datetimeFigureOut">
              <a:rPr lang="es-ES" smtClean="0"/>
              <a:t>8/10/25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232399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B60E89E-DBD7-4441-A3E2-27DB66EFC5E1}" type="datetimeFigureOut">
              <a:rPr lang="es-ES" smtClean="0"/>
              <a:t>8/10/25</a:t>
            </a:fld>
            <a:endParaRPr lang="es-E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3A10E-F2D0-7B46-B601-35457F869844}" type="slidenum">
              <a:rPr lang="es-ES" smtClean="0"/>
              <a:t>‹Nº›</a:t>
            </a:fld>
            <a:endParaRPr lang="es-ES"/>
          </a:p>
        </p:txBody>
      </p:sp>
    </p:spTree>
    <p:extLst>
      <p:ext uri="{BB962C8B-B14F-4D97-AF65-F5344CB8AC3E}">
        <p14:creationId xmlns:p14="http://schemas.microsoft.com/office/powerpoint/2010/main" val="166418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E89E-DBD7-4441-A3E2-27DB66EFC5E1}" type="datetimeFigureOut">
              <a:rPr lang="es-ES" smtClean="0"/>
              <a:t>8/10/25</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3A10E-F2D0-7B46-B601-35457F869844}" type="slidenum">
              <a:rPr lang="es-ES" smtClean="0"/>
              <a:t>‹Nº›</a:t>
            </a:fld>
            <a:endParaRPr lang="es-ES"/>
          </a:p>
        </p:txBody>
      </p:sp>
    </p:spTree>
    <p:extLst>
      <p:ext uri="{BB962C8B-B14F-4D97-AF65-F5344CB8AC3E}">
        <p14:creationId xmlns:p14="http://schemas.microsoft.com/office/powerpoint/2010/main" val="187344754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mosaicocanarias@gmail.com" TargetMode="External"/><Relationship Id="rId4" Type="http://schemas.openxmlformats.org/officeDocument/2006/relationships/hyperlink" Target="mailto:dburaschi@ull.edu.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C744B-F8C3-06E0-C4F4-42AB73F78E89}"/>
              </a:ext>
            </a:extLst>
          </p:cNvPr>
          <p:cNvSpPr>
            <a:spLocks noGrp="1"/>
          </p:cNvSpPr>
          <p:nvPr>
            <p:ph type="ctrTitle"/>
          </p:nvPr>
        </p:nvSpPr>
        <p:spPr>
          <a:xfrm>
            <a:off x="849086" y="1167275"/>
            <a:ext cx="9818914" cy="2861808"/>
          </a:xfrm>
        </p:spPr>
        <p:txBody>
          <a:bodyPr>
            <a:normAutofit/>
          </a:bodyPr>
          <a:lstStyle/>
          <a:p>
            <a:r>
              <a:rPr lang="es-ES" sz="7200" b="1" dirty="0">
                <a:latin typeface="Abadi MT Condensed Light" panose="020B0306030101010103" pitchFamily="34" charset="77"/>
                <a:ea typeface="ADLaM Display" panose="02010000000000000000" pitchFamily="2" charset="77"/>
                <a:cs typeface="BIG CASLON MEDIUM" panose="02000603090000020003" pitchFamily="2" charset="-79"/>
              </a:rPr>
              <a:t>La percepción del sinhogarismo en Tenerife</a:t>
            </a:r>
          </a:p>
        </p:txBody>
      </p:sp>
      <p:sp>
        <p:nvSpPr>
          <p:cNvPr id="3" name="Subtítulo 2">
            <a:extLst>
              <a:ext uri="{FF2B5EF4-FFF2-40B4-BE49-F238E27FC236}">
                <a16:creationId xmlns:a16="http://schemas.microsoft.com/office/drawing/2014/main" id="{D200C325-D7A6-01A3-E5A2-9D710B64AD07}"/>
              </a:ext>
            </a:extLst>
          </p:cNvPr>
          <p:cNvSpPr>
            <a:spLocks noGrp="1"/>
          </p:cNvSpPr>
          <p:nvPr>
            <p:ph type="subTitle" idx="1"/>
          </p:nvPr>
        </p:nvSpPr>
        <p:spPr>
          <a:xfrm>
            <a:off x="1675703" y="4034963"/>
            <a:ext cx="9144000" cy="1655762"/>
          </a:xfrm>
        </p:spPr>
        <p:txBody>
          <a:bodyPr/>
          <a:lstStyle/>
          <a:p>
            <a:r>
              <a:rPr lang="es-ES" dirty="0"/>
              <a:t>Daniel Buraschi y Natalia </a:t>
            </a:r>
            <a:r>
              <a:rPr lang="es-ES" dirty="0" err="1"/>
              <a:t>Oldano</a:t>
            </a:r>
            <a:endParaRPr lang="es-ES" dirty="0"/>
          </a:p>
        </p:txBody>
      </p:sp>
      <p:pic>
        <p:nvPicPr>
          <p:cNvPr id="7" name="Imagen 6" descr="Interfaz de usuario gráfica, Texto, Aplicación&#10;&#10;El contenido generado por IA puede ser incorrecto.">
            <a:extLst>
              <a:ext uri="{FF2B5EF4-FFF2-40B4-BE49-F238E27FC236}">
                <a16:creationId xmlns:a16="http://schemas.microsoft.com/office/drawing/2014/main" id="{3870F384-F765-2831-E5D4-B77DE54159E5}"/>
              </a:ext>
            </a:extLst>
          </p:cNvPr>
          <p:cNvPicPr>
            <a:picLocks noChangeAspect="1"/>
          </p:cNvPicPr>
          <p:nvPr/>
        </p:nvPicPr>
        <p:blipFill>
          <a:blip r:embed="rId2"/>
          <a:stretch>
            <a:fillRect/>
          </a:stretch>
        </p:blipFill>
        <p:spPr>
          <a:xfrm>
            <a:off x="2080683" y="76196"/>
            <a:ext cx="7772400" cy="2011903"/>
          </a:xfrm>
          <a:prstGeom prst="rect">
            <a:avLst/>
          </a:prstGeom>
        </p:spPr>
      </p:pic>
      <p:pic>
        <p:nvPicPr>
          <p:cNvPr id="9" name="Imagen 8" descr="Interfaz de usuario gráfica, Texto&#10;&#10;El contenido generado por IA puede ser incorrecto.">
            <a:extLst>
              <a:ext uri="{FF2B5EF4-FFF2-40B4-BE49-F238E27FC236}">
                <a16:creationId xmlns:a16="http://schemas.microsoft.com/office/drawing/2014/main" id="{E928BC89-33D4-1E62-4C67-BC59853B1727}"/>
              </a:ext>
            </a:extLst>
          </p:cNvPr>
          <p:cNvPicPr>
            <a:picLocks noChangeAspect="1"/>
          </p:cNvPicPr>
          <p:nvPr/>
        </p:nvPicPr>
        <p:blipFill>
          <a:blip r:embed="rId3"/>
          <a:stretch>
            <a:fillRect/>
          </a:stretch>
        </p:blipFill>
        <p:spPr>
          <a:xfrm>
            <a:off x="1" y="5424021"/>
            <a:ext cx="12192000" cy="1514982"/>
          </a:xfrm>
          <a:prstGeom prst="rect">
            <a:avLst/>
          </a:prstGeom>
        </p:spPr>
      </p:pic>
    </p:spTree>
    <p:extLst>
      <p:ext uri="{BB962C8B-B14F-4D97-AF65-F5344CB8AC3E}">
        <p14:creationId xmlns:p14="http://schemas.microsoft.com/office/powerpoint/2010/main" val="352033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07009-1F3A-618B-D04F-3834B7F51CA4}"/>
              </a:ext>
            </a:extLst>
          </p:cNvPr>
          <p:cNvSpPr>
            <a:spLocks noGrp="1"/>
          </p:cNvSpPr>
          <p:nvPr>
            <p:ph type="title"/>
          </p:nvPr>
        </p:nvSpPr>
        <p:spPr/>
        <p:txBody>
          <a:bodyPr/>
          <a:lstStyle/>
          <a:p>
            <a:endParaRPr lang="es-ES"/>
          </a:p>
        </p:txBody>
      </p:sp>
      <p:pic>
        <p:nvPicPr>
          <p:cNvPr id="5" name="Marcador de contenido 4" descr="Un letrero de color blanco&#10;&#10;El contenido generado por IA puede ser incorrecto.">
            <a:extLst>
              <a:ext uri="{FF2B5EF4-FFF2-40B4-BE49-F238E27FC236}">
                <a16:creationId xmlns:a16="http://schemas.microsoft.com/office/drawing/2014/main" id="{22AFB24F-D4B7-961B-8814-C8CD749ED7AB}"/>
              </a:ext>
            </a:extLst>
          </p:cNvPr>
          <p:cNvPicPr>
            <a:picLocks noGrp="1" noChangeAspect="1"/>
          </p:cNvPicPr>
          <p:nvPr>
            <p:ph idx="1"/>
          </p:nvPr>
        </p:nvPicPr>
        <p:blipFill>
          <a:blip r:embed="rId2"/>
          <a:stretch>
            <a:fillRect/>
          </a:stretch>
        </p:blipFill>
        <p:spPr>
          <a:xfrm>
            <a:off x="0" y="120649"/>
            <a:ext cx="4978400" cy="6745347"/>
          </a:xfrm>
        </p:spPr>
      </p:pic>
      <p:pic>
        <p:nvPicPr>
          <p:cNvPr id="7" name="Imagen 6" descr="Tabla&#10;&#10;El contenido generado por IA puede ser incorrecto.">
            <a:extLst>
              <a:ext uri="{FF2B5EF4-FFF2-40B4-BE49-F238E27FC236}">
                <a16:creationId xmlns:a16="http://schemas.microsoft.com/office/drawing/2014/main" id="{5F7DFDB2-6B8A-B118-ECDE-BABB56B84F2C}"/>
              </a:ext>
            </a:extLst>
          </p:cNvPr>
          <p:cNvPicPr>
            <a:picLocks noChangeAspect="1"/>
          </p:cNvPicPr>
          <p:nvPr/>
        </p:nvPicPr>
        <p:blipFill>
          <a:blip r:embed="rId3"/>
          <a:stretch>
            <a:fillRect/>
          </a:stretch>
        </p:blipFill>
        <p:spPr>
          <a:xfrm>
            <a:off x="5676900" y="120649"/>
            <a:ext cx="4978400" cy="6791619"/>
          </a:xfrm>
          <a:prstGeom prst="rect">
            <a:avLst/>
          </a:prstGeom>
        </p:spPr>
      </p:pic>
    </p:spTree>
    <p:extLst>
      <p:ext uri="{BB962C8B-B14F-4D97-AF65-F5344CB8AC3E}">
        <p14:creationId xmlns:p14="http://schemas.microsoft.com/office/powerpoint/2010/main" val="314879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8541B-8F0D-87D3-71A3-418BABCD634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E9A85E5-0849-11A0-89C8-D81CF1573102}"/>
              </a:ext>
            </a:extLst>
          </p:cNvPr>
          <p:cNvSpPr>
            <a:spLocks noGrp="1"/>
          </p:cNvSpPr>
          <p:nvPr>
            <p:ph type="title"/>
          </p:nvPr>
        </p:nvSpPr>
        <p:spPr/>
        <p:txBody>
          <a:bodyPr/>
          <a:lstStyle/>
          <a:p>
            <a:endParaRPr lang="es-ES"/>
          </a:p>
        </p:txBody>
      </p:sp>
      <p:pic>
        <p:nvPicPr>
          <p:cNvPr id="8" name="Marcador de contenido 7" descr="Interfaz de usuario gráfica, Aplicación, Tabla&#10;&#10;El contenido generado por IA puede ser incorrecto.">
            <a:extLst>
              <a:ext uri="{FF2B5EF4-FFF2-40B4-BE49-F238E27FC236}">
                <a16:creationId xmlns:a16="http://schemas.microsoft.com/office/drawing/2014/main" id="{55D3EB90-E710-AF86-2E50-3CD1C542195F}"/>
              </a:ext>
            </a:extLst>
          </p:cNvPr>
          <p:cNvPicPr>
            <a:picLocks noGrp="1" noChangeAspect="1"/>
          </p:cNvPicPr>
          <p:nvPr>
            <p:ph idx="1"/>
          </p:nvPr>
        </p:nvPicPr>
        <p:blipFill>
          <a:blip r:embed="rId2"/>
          <a:stretch>
            <a:fillRect/>
          </a:stretch>
        </p:blipFill>
        <p:spPr>
          <a:xfrm>
            <a:off x="0" y="0"/>
            <a:ext cx="7620000" cy="4152900"/>
          </a:xfrm>
        </p:spPr>
      </p:pic>
      <p:pic>
        <p:nvPicPr>
          <p:cNvPr id="10" name="Imagen 9" descr="Tabla&#10;&#10;El contenido generado por IA puede ser incorrecto.">
            <a:extLst>
              <a:ext uri="{FF2B5EF4-FFF2-40B4-BE49-F238E27FC236}">
                <a16:creationId xmlns:a16="http://schemas.microsoft.com/office/drawing/2014/main" id="{6050952F-EB10-FE25-61BF-F2B5309E00F7}"/>
              </a:ext>
            </a:extLst>
          </p:cNvPr>
          <p:cNvPicPr>
            <a:picLocks noChangeAspect="1"/>
          </p:cNvPicPr>
          <p:nvPr/>
        </p:nvPicPr>
        <p:blipFill>
          <a:blip r:embed="rId3"/>
          <a:stretch>
            <a:fillRect/>
          </a:stretch>
        </p:blipFill>
        <p:spPr>
          <a:xfrm>
            <a:off x="3622647" y="3648074"/>
            <a:ext cx="8569353" cy="3209925"/>
          </a:xfrm>
          <a:prstGeom prst="rect">
            <a:avLst/>
          </a:prstGeom>
        </p:spPr>
      </p:pic>
    </p:spTree>
    <p:extLst>
      <p:ext uri="{BB962C8B-B14F-4D97-AF65-F5344CB8AC3E}">
        <p14:creationId xmlns:p14="http://schemas.microsoft.com/office/powerpoint/2010/main" val="20075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6A616-1DD4-2442-9388-60B184E44D98}"/>
              </a:ext>
            </a:extLst>
          </p:cNvPr>
          <p:cNvSpPr>
            <a:spLocks noGrp="1"/>
          </p:cNvSpPr>
          <p:nvPr>
            <p:ph type="title"/>
          </p:nvPr>
        </p:nvSpPr>
        <p:spPr>
          <a:xfrm>
            <a:off x="741236" y="246888"/>
            <a:ext cx="10058400" cy="1609344"/>
          </a:xfrm>
        </p:spPr>
        <p:txBody>
          <a:bodyPr>
            <a:normAutofit/>
          </a:bodyPr>
          <a:lstStyle/>
          <a:p>
            <a:r>
              <a:rPr lang="es-ES" sz="2400" b="1" i="1" dirty="0">
                <a:effectLst/>
                <a:latin typeface="Calibri" panose="020F0502020204030204" pitchFamily="34" charset="0"/>
                <a:ea typeface="Times New Roman" panose="02020603050405020304" pitchFamily="18" charset="0"/>
              </a:rPr>
              <a:t>Distribución de personas que consideran que el sinhogarismo se debe a una decisión propia/opción de vida según zona de residencia</a:t>
            </a:r>
            <a:br>
              <a:rPr lang="es-ES" sz="2400" dirty="0">
                <a:effectLst/>
                <a:latin typeface="Times New Roman" panose="02020603050405020304" pitchFamily="18" charset="0"/>
                <a:ea typeface="Times New Roman" panose="02020603050405020304" pitchFamily="18" charset="0"/>
              </a:rPr>
            </a:br>
            <a:endParaRPr lang="es-ES" sz="6000" dirty="0"/>
          </a:p>
        </p:txBody>
      </p:sp>
      <p:sp>
        <p:nvSpPr>
          <p:cNvPr id="3" name="Marcador de contenido 2">
            <a:extLst>
              <a:ext uri="{FF2B5EF4-FFF2-40B4-BE49-F238E27FC236}">
                <a16:creationId xmlns:a16="http://schemas.microsoft.com/office/drawing/2014/main" id="{B5B45759-179E-398C-EC93-168C573AD070}"/>
              </a:ext>
            </a:extLst>
          </p:cNvPr>
          <p:cNvSpPr>
            <a:spLocks noGrp="1"/>
          </p:cNvSpPr>
          <p:nvPr>
            <p:ph idx="1"/>
          </p:nvPr>
        </p:nvSpPr>
        <p:spPr/>
        <p:txBody>
          <a:bodyPr/>
          <a:lstStyle/>
          <a:p>
            <a:endParaRPr lang="es-ES"/>
          </a:p>
        </p:txBody>
      </p:sp>
      <p:graphicFrame>
        <p:nvGraphicFramePr>
          <p:cNvPr id="4" name="Gráfico 3">
            <a:extLst>
              <a:ext uri="{FF2B5EF4-FFF2-40B4-BE49-F238E27FC236}">
                <a16:creationId xmlns:a16="http://schemas.microsoft.com/office/drawing/2014/main" id="{8134DEC0-9238-2427-3158-2214EE32C881}"/>
              </a:ext>
            </a:extLst>
          </p:cNvPr>
          <p:cNvGraphicFramePr/>
          <p:nvPr>
            <p:extLst>
              <p:ext uri="{D42A27DB-BD31-4B8C-83A1-F6EECF244321}">
                <p14:modId xmlns:p14="http://schemas.microsoft.com/office/powerpoint/2010/main" val="4210294004"/>
              </p:ext>
            </p:extLst>
          </p:nvPr>
        </p:nvGraphicFramePr>
        <p:xfrm>
          <a:off x="628650" y="900112"/>
          <a:ext cx="10493502" cy="5957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888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87B24-0CF3-1BEB-CB6C-43711E2A7A3C}"/>
              </a:ext>
            </a:extLst>
          </p:cNvPr>
          <p:cNvSpPr>
            <a:spLocks noGrp="1"/>
          </p:cNvSpPr>
          <p:nvPr>
            <p:ph type="title"/>
          </p:nvPr>
        </p:nvSpPr>
        <p:spPr>
          <a:xfrm>
            <a:off x="541211" y="-229743"/>
            <a:ext cx="10058400" cy="1609344"/>
          </a:xfrm>
        </p:spPr>
        <p:txBody>
          <a:bodyPr>
            <a:normAutofit/>
          </a:bodyPr>
          <a:lstStyle/>
          <a:p>
            <a:r>
              <a:rPr lang="es-ES" sz="3200" b="1" i="1" dirty="0">
                <a:effectLst/>
                <a:latin typeface="Calibri" panose="020F0502020204030204" pitchFamily="34" charset="0"/>
                <a:ea typeface="Times New Roman" panose="02020603050405020304" pitchFamily="18" charset="0"/>
              </a:rPr>
              <a:t>De qué dependen los motivos desencadenantes del sinhogarismo</a:t>
            </a:r>
            <a:endParaRPr lang="es-ES" sz="8000" dirty="0"/>
          </a:p>
        </p:txBody>
      </p:sp>
      <p:graphicFrame>
        <p:nvGraphicFramePr>
          <p:cNvPr id="4" name="Marcador de contenido 3">
            <a:extLst>
              <a:ext uri="{FF2B5EF4-FFF2-40B4-BE49-F238E27FC236}">
                <a16:creationId xmlns:a16="http://schemas.microsoft.com/office/drawing/2014/main" id="{600FEEAA-5553-2AB2-EA91-F24838C36BE2}"/>
              </a:ext>
            </a:extLst>
          </p:cNvPr>
          <p:cNvGraphicFramePr>
            <a:graphicFrameLocks noGrp="1"/>
          </p:cNvGraphicFramePr>
          <p:nvPr>
            <p:ph idx="1"/>
            <p:extLst>
              <p:ext uri="{D42A27DB-BD31-4B8C-83A1-F6EECF244321}">
                <p14:modId xmlns:p14="http://schemas.microsoft.com/office/powerpoint/2010/main" val="3392975505"/>
              </p:ext>
            </p:extLst>
          </p:nvPr>
        </p:nvGraphicFramePr>
        <p:xfrm>
          <a:off x="769937" y="1379601"/>
          <a:ext cx="11274426" cy="53355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320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FEC2B6-105C-878B-0931-F788C3027D8B}"/>
              </a:ext>
            </a:extLst>
          </p:cNvPr>
          <p:cNvSpPr>
            <a:spLocks noGrp="1"/>
          </p:cNvSpPr>
          <p:nvPr>
            <p:ph type="title"/>
          </p:nvPr>
        </p:nvSpPr>
        <p:spPr>
          <a:xfrm>
            <a:off x="841248" y="256032"/>
            <a:ext cx="10506456" cy="1014984"/>
          </a:xfrm>
        </p:spPr>
        <p:txBody>
          <a:bodyPr anchor="b">
            <a:normAutofit/>
          </a:bodyPr>
          <a:lstStyle/>
          <a:p>
            <a:r>
              <a:rPr lang="es-ES" dirty="0"/>
              <a:t>Exclusión y fronteras morales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37C74362-696B-9114-2BEE-936BFF002311}"/>
              </a:ext>
            </a:extLst>
          </p:cNvPr>
          <p:cNvGraphicFramePr>
            <a:graphicFrameLocks noGrp="1"/>
          </p:cNvGraphicFramePr>
          <p:nvPr>
            <p:ph idx="1"/>
            <p:extLst>
              <p:ext uri="{D42A27DB-BD31-4B8C-83A1-F6EECF244321}">
                <p14:modId xmlns:p14="http://schemas.microsoft.com/office/powerpoint/2010/main" val="147946726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961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6F434-D07C-3E7E-7256-95E7927D5817}"/>
              </a:ext>
            </a:extLst>
          </p:cNvPr>
          <p:cNvSpPr>
            <a:spLocks noGrp="1"/>
          </p:cNvSpPr>
          <p:nvPr>
            <p:ph type="title"/>
          </p:nvPr>
        </p:nvSpPr>
        <p:spPr>
          <a:xfrm>
            <a:off x="455486" y="-444056"/>
            <a:ext cx="10058400" cy="1609344"/>
          </a:xfrm>
        </p:spPr>
        <p:txBody>
          <a:bodyPr>
            <a:normAutofit/>
          </a:bodyPr>
          <a:lstStyle/>
          <a:p>
            <a:r>
              <a:rPr lang="es-ES" sz="2800" b="1" i="1" dirty="0">
                <a:effectLst/>
                <a:latin typeface="Calibri" panose="020F0502020204030204" pitchFamily="34" charset="0"/>
                <a:ea typeface="Times New Roman" panose="02020603050405020304" pitchFamily="18" charset="0"/>
              </a:rPr>
              <a:t>Inclusión, indiferencia y exclusión moral </a:t>
            </a:r>
            <a:endParaRPr lang="es-ES" sz="7200" dirty="0"/>
          </a:p>
        </p:txBody>
      </p:sp>
      <p:sp>
        <p:nvSpPr>
          <p:cNvPr id="3" name="Marcador de contenido 2">
            <a:extLst>
              <a:ext uri="{FF2B5EF4-FFF2-40B4-BE49-F238E27FC236}">
                <a16:creationId xmlns:a16="http://schemas.microsoft.com/office/drawing/2014/main" id="{2576A861-8886-6797-9161-951A707E2AB2}"/>
              </a:ext>
            </a:extLst>
          </p:cNvPr>
          <p:cNvSpPr>
            <a:spLocks noGrp="1"/>
          </p:cNvSpPr>
          <p:nvPr>
            <p:ph idx="1"/>
          </p:nvPr>
        </p:nvSpPr>
        <p:spPr/>
        <p:txBody>
          <a:bodyPr/>
          <a:lstStyle/>
          <a:p>
            <a:endParaRPr lang="es-ES"/>
          </a:p>
        </p:txBody>
      </p:sp>
      <p:graphicFrame>
        <p:nvGraphicFramePr>
          <p:cNvPr id="4" name="Gráfico 3">
            <a:extLst>
              <a:ext uri="{FF2B5EF4-FFF2-40B4-BE49-F238E27FC236}">
                <a16:creationId xmlns:a16="http://schemas.microsoft.com/office/drawing/2014/main" id="{98AE70C5-4009-A5D7-09EA-FE52DF1D89A0}"/>
              </a:ext>
            </a:extLst>
          </p:cNvPr>
          <p:cNvGraphicFramePr/>
          <p:nvPr>
            <p:extLst>
              <p:ext uri="{D42A27DB-BD31-4B8C-83A1-F6EECF244321}">
                <p14:modId xmlns:p14="http://schemas.microsoft.com/office/powerpoint/2010/main" val="1198374753"/>
              </p:ext>
            </p:extLst>
          </p:nvPr>
        </p:nvGraphicFramePr>
        <p:xfrm>
          <a:off x="455485" y="685801"/>
          <a:ext cx="10331577" cy="5872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398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19F49-0B48-FD76-1833-3E0B13E033ED}"/>
              </a:ext>
            </a:extLst>
          </p:cNvPr>
          <p:cNvSpPr>
            <a:spLocks noGrp="1"/>
          </p:cNvSpPr>
          <p:nvPr>
            <p:ph type="title"/>
          </p:nvPr>
        </p:nvSpPr>
        <p:spPr/>
        <p:txBody>
          <a:bodyPr/>
          <a:lstStyle/>
          <a:p>
            <a:endParaRPr lang="es-ES"/>
          </a:p>
        </p:txBody>
      </p:sp>
      <p:graphicFrame>
        <p:nvGraphicFramePr>
          <p:cNvPr id="4" name="Marcador de contenido 3">
            <a:extLst>
              <a:ext uri="{FF2B5EF4-FFF2-40B4-BE49-F238E27FC236}">
                <a16:creationId xmlns:a16="http://schemas.microsoft.com/office/drawing/2014/main" id="{BA035AB2-72D6-8778-CB7D-0421066F95A3}"/>
              </a:ext>
            </a:extLst>
          </p:cNvPr>
          <p:cNvGraphicFramePr>
            <a:graphicFrameLocks noGrp="1"/>
          </p:cNvGraphicFramePr>
          <p:nvPr>
            <p:ph idx="1"/>
            <p:extLst>
              <p:ext uri="{D42A27DB-BD31-4B8C-83A1-F6EECF244321}">
                <p14:modId xmlns:p14="http://schemas.microsoft.com/office/powerpoint/2010/main" val="389858925"/>
              </p:ext>
            </p:extLst>
          </p:nvPr>
        </p:nvGraphicFramePr>
        <p:xfrm>
          <a:off x="185738" y="157163"/>
          <a:ext cx="11587162" cy="6700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394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D8E5B-4B7A-202D-193A-5279B21A6FEF}"/>
              </a:ext>
            </a:extLst>
          </p:cNvPr>
          <p:cNvSpPr>
            <a:spLocks noGrp="1"/>
          </p:cNvSpPr>
          <p:nvPr>
            <p:ph type="title"/>
          </p:nvPr>
        </p:nvSpPr>
        <p:spPr>
          <a:xfrm>
            <a:off x="541211" y="-201169"/>
            <a:ext cx="10058400" cy="1609344"/>
          </a:xfrm>
        </p:spPr>
        <p:txBody>
          <a:bodyPr>
            <a:normAutofit/>
          </a:bodyPr>
          <a:lstStyle/>
          <a:p>
            <a:r>
              <a:rPr lang="es-ES" sz="2400" b="1" i="1" dirty="0">
                <a:effectLst/>
                <a:latin typeface="Calibri" panose="020F0502020204030204" pitchFamily="34" charset="0"/>
                <a:ea typeface="Times New Roman" panose="02020603050405020304" pitchFamily="18" charset="0"/>
              </a:rPr>
              <a:t>Intenciones de conductas solidarias hacia personas en situación de sinhogarismo</a:t>
            </a:r>
            <a:endParaRPr lang="es-ES" sz="6600" dirty="0"/>
          </a:p>
        </p:txBody>
      </p:sp>
      <p:graphicFrame>
        <p:nvGraphicFramePr>
          <p:cNvPr id="4" name="Marcador de contenido 3">
            <a:extLst>
              <a:ext uri="{FF2B5EF4-FFF2-40B4-BE49-F238E27FC236}">
                <a16:creationId xmlns:a16="http://schemas.microsoft.com/office/drawing/2014/main" id="{1B259279-F0C9-6526-6465-C349EF147A92}"/>
              </a:ext>
            </a:extLst>
          </p:cNvPr>
          <p:cNvGraphicFramePr>
            <a:graphicFrameLocks noGrp="1"/>
          </p:cNvGraphicFramePr>
          <p:nvPr>
            <p:ph idx="1"/>
            <p:extLst>
              <p:ext uri="{D42A27DB-BD31-4B8C-83A1-F6EECF244321}">
                <p14:modId xmlns:p14="http://schemas.microsoft.com/office/powerpoint/2010/main" val="1469275487"/>
              </p:ext>
            </p:extLst>
          </p:nvPr>
        </p:nvGraphicFramePr>
        <p:xfrm>
          <a:off x="414338" y="1114424"/>
          <a:ext cx="10829924" cy="5629276"/>
        </p:xfrm>
        <a:graphic>
          <a:graphicData uri="http://schemas.openxmlformats.org/drawingml/2006/table">
            <a:tbl>
              <a:tblPr firstRow="1" firstCol="1" bandRow="1">
                <a:tableStyleId>{5C22544A-7EE6-4342-B048-85BDC9FD1C3A}</a:tableStyleId>
              </a:tblPr>
              <a:tblGrid>
                <a:gridCol w="9283884">
                  <a:extLst>
                    <a:ext uri="{9D8B030D-6E8A-4147-A177-3AD203B41FA5}">
                      <a16:colId xmlns:a16="http://schemas.microsoft.com/office/drawing/2014/main" val="683161124"/>
                    </a:ext>
                  </a:extLst>
                </a:gridCol>
                <a:gridCol w="1546040">
                  <a:extLst>
                    <a:ext uri="{9D8B030D-6E8A-4147-A177-3AD203B41FA5}">
                      <a16:colId xmlns:a16="http://schemas.microsoft.com/office/drawing/2014/main" val="3674111201"/>
                    </a:ext>
                  </a:extLst>
                </a:gridCol>
              </a:tblGrid>
              <a:tr h="958592">
                <a:tc>
                  <a:txBody>
                    <a:bodyPr/>
                    <a:lstStyle/>
                    <a:p>
                      <a:pPr algn="l">
                        <a:lnSpc>
                          <a:spcPct val="150000"/>
                        </a:lnSpc>
                      </a:pPr>
                      <a:r>
                        <a:rPr lang="es-ES" sz="2000">
                          <a:effectLst/>
                        </a:rPr>
                        <a:t>Intención de conducta</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50000"/>
                        </a:lnSpc>
                      </a:pPr>
                      <a:r>
                        <a:rPr lang="es-ES" sz="2000">
                          <a:effectLst/>
                        </a:rPr>
                        <a:t>Porcentaje</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53679046"/>
                  </a:ext>
                </a:extLst>
              </a:tr>
              <a:tr h="448727">
                <a:tc>
                  <a:txBody>
                    <a:bodyPr/>
                    <a:lstStyle/>
                    <a:p>
                      <a:pPr algn="l">
                        <a:lnSpc>
                          <a:spcPct val="150000"/>
                        </a:lnSpc>
                      </a:pPr>
                      <a:r>
                        <a:rPr lang="es-ES" sz="2000">
                          <a:effectLst/>
                        </a:rPr>
                        <a:t>Pagar más impuestos</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pPr>
                      <a:r>
                        <a:rPr lang="es-ES" sz="2000">
                          <a:effectLst/>
                        </a:rPr>
                        <a:t>17,8%</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88068714"/>
                  </a:ext>
                </a:extLst>
              </a:tr>
              <a:tr h="958592">
                <a:tc>
                  <a:txBody>
                    <a:bodyPr/>
                    <a:lstStyle/>
                    <a:p>
                      <a:pPr algn="l">
                        <a:lnSpc>
                          <a:spcPct val="150000"/>
                        </a:lnSpc>
                      </a:pPr>
                      <a:r>
                        <a:rPr lang="es-ES" sz="2000" dirty="0">
                          <a:effectLst/>
                        </a:rPr>
                        <a:t>Hacer voluntariado en una entidad que apoya a personas en situación de sinhogarismo</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pPr>
                      <a:r>
                        <a:rPr lang="es-ES" sz="2000">
                          <a:effectLst/>
                        </a:rPr>
                        <a:t>38,3%</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5866136"/>
                  </a:ext>
                </a:extLst>
              </a:tr>
              <a:tr h="958592">
                <a:tc>
                  <a:txBody>
                    <a:bodyPr/>
                    <a:lstStyle/>
                    <a:p>
                      <a:pPr algn="l">
                        <a:lnSpc>
                          <a:spcPct val="150000"/>
                        </a:lnSpc>
                      </a:pPr>
                      <a:r>
                        <a:rPr lang="es-ES" sz="2000">
                          <a:effectLst/>
                        </a:rPr>
                        <a:t>Tener un recurso alojativo para personas en situación de sinhogar cerca de casa</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pPr>
                      <a:r>
                        <a:rPr lang="es-ES" sz="2000">
                          <a:effectLst/>
                        </a:rPr>
                        <a:t>21,7%</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86301443"/>
                  </a:ext>
                </a:extLst>
              </a:tr>
              <a:tr h="958592">
                <a:tc>
                  <a:txBody>
                    <a:bodyPr/>
                    <a:lstStyle/>
                    <a:p>
                      <a:pPr algn="l">
                        <a:lnSpc>
                          <a:spcPct val="150000"/>
                        </a:lnSpc>
                      </a:pPr>
                      <a:r>
                        <a:rPr lang="es-ES" sz="2000">
                          <a:effectLst/>
                        </a:rPr>
                        <a:t>Hablar, pasar tiempo con personas en situación de sinhogarismo</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pPr>
                      <a:r>
                        <a:rPr lang="es-ES" sz="2000">
                          <a:effectLst/>
                        </a:rPr>
                        <a:t>20,3%</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46441666"/>
                  </a:ext>
                </a:extLst>
              </a:tr>
              <a:tr h="448727">
                <a:tc>
                  <a:txBody>
                    <a:bodyPr/>
                    <a:lstStyle/>
                    <a:p>
                      <a:pPr algn="l">
                        <a:lnSpc>
                          <a:spcPct val="150000"/>
                        </a:lnSpc>
                      </a:pPr>
                      <a:r>
                        <a:rPr lang="es-ES" sz="2000">
                          <a:effectLst/>
                        </a:rPr>
                        <a:t>Donar dinero</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pPr>
                      <a:r>
                        <a:rPr lang="es-ES" sz="2000">
                          <a:effectLst/>
                        </a:rPr>
                        <a:t>17,2%</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71821588"/>
                  </a:ext>
                </a:extLst>
              </a:tr>
              <a:tr h="448727">
                <a:tc>
                  <a:txBody>
                    <a:bodyPr/>
                    <a:lstStyle/>
                    <a:p>
                      <a:pPr algn="l">
                        <a:lnSpc>
                          <a:spcPct val="150000"/>
                        </a:lnSpc>
                      </a:pPr>
                      <a:r>
                        <a:rPr lang="es-ES" sz="2000">
                          <a:effectLst/>
                        </a:rPr>
                        <a:t>Implicarse en acciones de defensa de sus derechos</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pPr>
                      <a:r>
                        <a:rPr lang="es-ES" sz="2000">
                          <a:effectLst/>
                        </a:rPr>
                        <a:t>36,3%</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2170388"/>
                  </a:ext>
                </a:extLst>
              </a:tr>
              <a:tr h="448727">
                <a:tc>
                  <a:txBody>
                    <a:bodyPr/>
                    <a:lstStyle/>
                    <a:p>
                      <a:pPr algn="l">
                        <a:lnSpc>
                          <a:spcPct val="150000"/>
                        </a:lnSpc>
                      </a:pPr>
                      <a:r>
                        <a:rPr lang="es-ES" sz="2000">
                          <a:effectLst/>
                        </a:rPr>
                        <a:t>Ninguna </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pPr>
                      <a:r>
                        <a:rPr lang="es-ES" sz="2000" dirty="0">
                          <a:effectLst/>
                        </a:rPr>
                        <a:t>21,3%</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91684349"/>
                  </a:ext>
                </a:extLst>
              </a:tr>
            </a:tbl>
          </a:graphicData>
        </a:graphic>
      </p:graphicFrame>
    </p:spTree>
    <p:extLst>
      <p:ext uri="{BB962C8B-B14F-4D97-AF65-F5344CB8AC3E}">
        <p14:creationId xmlns:p14="http://schemas.microsoft.com/office/powerpoint/2010/main" val="906676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C1495-E615-BC2D-E8B5-C985AFF85914}"/>
              </a:ext>
            </a:extLst>
          </p:cNvPr>
          <p:cNvSpPr>
            <a:spLocks noGrp="1"/>
          </p:cNvSpPr>
          <p:nvPr>
            <p:ph type="title"/>
          </p:nvPr>
        </p:nvSpPr>
        <p:spPr/>
        <p:txBody>
          <a:bodyPr>
            <a:normAutofit/>
          </a:bodyPr>
          <a:lstStyle/>
          <a:p>
            <a:r>
              <a:rPr lang="es-ES" sz="2800" b="1" i="1" dirty="0">
                <a:effectLst/>
                <a:latin typeface="Calibri" panose="020F0502020204030204" pitchFamily="34" charset="0"/>
                <a:ea typeface="Times New Roman" panose="02020603050405020304" pitchFamily="18" charset="0"/>
              </a:rPr>
              <a:t>Conductas solidarias efectivamente llevadas a cabo hacia personas en situación de sinhogarismo</a:t>
            </a:r>
            <a:endParaRPr lang="es-ES" sz="7200" dirty="0"/>
          </a:p>
        </p:txBody>
      </p:sp>
      <p:graphicFrame>
        <p:nvGraphicFramePr>
          <p:cNvPr id="4" name="Marcador de contenido 3">
            <a:extLst>
              <a:ext uri="{FF2B5EF4-FFF2-40B4-BE49-F238E27FC236}">
                <a16:creationId xmlns:a16="http://schemas.microsoft.com/office/drawing/2014/main" id="{B327E0E3-7266-4997-1CBC-FEF3D185596F}"/>
              </a:ext>
            </a:extLst>
          </p:cNvPr>
          <p:cNvGraphicFramePr>
            <a:graphicFrameLocks noGrp="1"/>
          </p:cNvGraphicFramePr>
          <p:nvPr>
            <p:ph idx="1"/>
            <p:extLst>
              <p:ext uri="{D42A27DB-BD31-4B8C-83A1-F6EECF244321}">
                <p14:modId xmlns:p14="http://schemas.microsoft.com/office/powerpoint/2010/main" val="771654049"/>
              </p:ext>
            </p:extLst>
          </p:nvPr>
        </p:nvGraphicFramePr>
        <p:xfrm>
          <a:off x="842963" y="2093976"/>
          <a:ext cx="10672762" cy="4452024"/>
        </p:xfrm>
        <a:graphic>
          <a:graphicData uri="http://schemas.openxmlformats.org/drawingml/2006/table">
            <a:tbl>
              <a:tblPr firstRow="1" firstCol="1" bandRow="1">
                <a:tableStyleId>{5C22544A-7EE6-4342-B048-85BDC9FD1C3A}</a:tableStyleId>
              </a:tblPr>
              <a:tblGrid>
                <a:gridCol w="8543838">
                  <a:extLst>
                    <a:ext uri="{9D8B030D-6E8A-4147-A177-3AD203B41FA5}">
                      <a16:colId xmlns:a16="http://schemas.microsoft.com/office/drawing/2014/main" val="1108941411"/>
                    </a:ext>
                  </a:extLst>
                </a:gridCol>
                <a:gridCol w="2128924">
                  <a:extLst>
                    <a:ext uri="{9D8B030D-6E8A-4147-A177-3AD203B41FA5}">
                      <a16:colId xmlns:a16="http://schemas.microsoft.com/office/drawing/2014/main" val="885231470"/>
                    </a:ext>
                  </a:extLst>
                </a:gridCol>
              </a:tblGrid>
              <a:tr h="971632">
                <a:tc>
                  <a:txBody>
                    <a:bodyPr/>
                    <a:lstStyle/>
                    <a:p>
                      <a:pPr algn="l">
                        <a:lnSpc>
                          <a:spcPct val="150000"/>
                        </a:lnSpc>
                      </a:pPr>
                      <a:r>
                        <a:rPr lang="es-ES" sz="2400" dirty="0">
                          <a:effectLst/>
                        </a:rPr>
                        <a:t>Conducta de ayuda y apoyo</a:t>
                      </a:r>
                      <a:endParaRPr lang="es-E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pPr>
                      <a:r>
                        <a:rPr lang="es-ES" sz="2400" dirty="0">
                          <a:effectLst/>
                        </a:rPr>
                        <a:t>Porcentaje</a:t>
                      </a:r>
                      <a:endParaRPr lang="es-E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287019955"/>
                  </a:ext>
                </a:extLst>
              </a:tr>
              <a:tr h="454832">
                <a:tc>
                  <a:txBody>
                    <a:bodyPr/>
                    <a:lstStyle/>
                    <a:p>
                      <a:pPr algn="l">
                        <a:lnSpc>
                          <a:spcPct val="150000"/>
                        </a:lnSpc>
                      </a:pPr>
                      <a:r>
                        <a:rPr lang="es-ES" sz="2400" dirty="0">
                          <a:effectLst/>
                        </a:rPr>
                        <a:t>Donación de  dinero, comida o ropa a alguna persona sin hogar</a:t>
                      </a:r>
                      <a:endParaRPr lang="es-E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pPr>
                      <a:r>
                        <a:rPr lang="es-ES" sz="2400" dirty="0">
                          <a:effectLst/>
                        </a:rPr>
                        <a:t>30,90%</a:t>
                      </a:r>
                      <a:endParaRPr lang="es-E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90413959"/>
                  </a:ext>
                </a:extLst>
              </a:tr>
              <a:tr h="454832">
                <a:tc>
                  <a:txBody>
                    <a:bodyPr/>
                    <a:lstStyle/>
                    <a:p>
                      <a:pPr algn="l">
                        <a:lnSpc>
                          <a:spcPct val="150000"/>
                        </a:lnSpc>
                      </a:pPr>
                      <a:r>
                        <a:rPr lang="es-ES" sz="2400">
                          <a:effectLst/>
                        </a:rPr>
                        <a:t>Hablado con una persona en situación de sinhogar</a:t>
                      </a:r>
                      <a:endParaRPr lang="es-E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pPr>
                      <a:r>
                        <a:rPr lang="es-ES" sz="2400" dirty="0">
                          <a:effectLst/>
                        </a:rPr>
                        <a:t>19,90%</a:t>
                      </a:r>
                      <a:endParaRPr lang="es-E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03450933"/>
                  </a:ext>
                </a:extLst>
              </a:tr>
              <a:tr h="971632">
                <a:tc>
                  <a:txBody>
                    <a:bodyPr/>
                    <a:lstStyle/>
                    <a:p>
                      <a:pPr algn="l">
                        <a:lnSpc>
                          <a:spcPct val="150000"/>
                        </a:lnSpc>
                      </a:pPr>
                      <a:r>
                        <a:rPr lang="es-ES" sz="2400">
                          <a:effectLst/>
                        </a:rPr>
                        <a:t>Participado en actividades de voluntariado con personas en situación de sinhogar</a:t>
                      </a:r>
                      <a:endParaRPr lang="es-E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pPr>
                      <a:r>
                        <a:rPr lang="es-ES" sz="2400" dirty="0">
                          <a:effectLst/>
                        </a:rPr>
                        <a:t>6,40%</a:t>
                      </a:r>
                      <a:endParaRPr lang="es-E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950562518"/>
                  </a:ext>
                </a:extLst>
              </a:tr>
              <a:tr h="971632">
                <a:tc>
                  <a:txBody>
                    <a:bodyPr/>
                    <a:lstStyle/>
                    <a:p>
                      <a:pPr algn="l">
                        <a:lnSpc>
                          <a:spcPct val="150000"/>
                        </a:lnSpc>
                      </a:pPr>
                      <a:r>
                        <a:rPr lang="es-ES" sz="2400">
                          <a:effectLst/>
                        </a:rPr>
                        <a:t>Acompañado y apoyado a personas en situación de sinhogar.</a:t>
                      </a:r>
                      <a:endParaRPr lang="es-E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pPr>
                      <a:r>
                        <a:rPr lang="es-ES" sz="2400" dirty="0">
                          <a:effectLst/>
                        </a:rPr>
                        <a:t>8,00%</a:t>
                      </a:r>
                      <a:endParaRPr lang="es-E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030314966"/>
                  </a:ext>
                </a:extLst>
              </a:tr>
              <a:tr h="454832">
                <a:tc>
                  <a:txBody>
                    <a:bodyPr/>
                    <a:lstStyle/>
                    <a:p>
                      <a:pPr algn="l">
                        <a:lnSpc>
                          <a:spcPct val="150000"/>
                        </a:lnSpc>
                      </a:pPr>
                      <a:r>
                        <a:rPr lang="es-ES" sz="2400">
                          <a:effectLst/>
                        </a:rPr>
                        <a:t>Ninguna conducta de ayuda</a:t>
                      </a:r>
                      <a:endParaRPr lang="es-E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pPr>
                      <a:r>
                        <a:rPr lang="es-ES" sz="2400" dirty="0">
                          <a:effectLst/>
                        </a:rPr>
                        <a:t>67,80%</a:t>
                      </a:r>
                      <a:endParaRPr lang="es-E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6374413"/>
                  </a:ext>
                </a:extLst>
              </a:tr>
            </a:tbl>
          </a:graphicData>
        </a:graphic>
      </p:graphicFrame>
    </p:spTree>
    <p:extLst>
      <p:ext uri="{BB962C8B-B14F-4D97-AF65-F5344CB8AC3E}">
        <p14:creationId xmlns:p14="http://schemas.microsoft.com/office/powerpoint/2010/main" val="248238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6B521-AC54-DA8B-91F9-E9249A5A4726}"/>
              </a:ext>
            </a:extLst>
          </p:cNvPr>
          <p:cNvSpPr>
            <a:spLocks noGrp="1"/>
          </p:cNvSpPr>
          <p:nvPr>
            <p:ph type="title"/>
          </p:nvPr>
        </p:nvSpPr>
        <p:spPr>
          <a:xfrm>
            <a:off x="669798" y="0"/>
            <a:ext cx="10058400" cy="1609344"/>
          </a:xfrm>
        </p:spPr>
        <p:txBody>
          <a:bodyPr>
            <a:normAutofit/>
          </a:bodyPr>
          <a:lstStyle/>
          <a:p>
            <a:r>
              <a:rPr lang="es-ES" sz="2800" b="1" i="1" dirty="0">
                <a:effectLst/>
                <a:latin typeface="Calibri" panose="020F0502020204030204" pitchFamily="34" charset="0"/>
                <a:ea typeface="Times New Roman" panose="02020603050405020304" pitchFamily="18" charset="0"/>
              </a:rPr>
              <a:t>Proporción de personas con ninguna intención de conducta solidaria hacia personas en situación de sinhogarismo según la percepción del sinhogarismo</a:t>
            </a:r>
            <a:endParaRPr lang="es-ES" sz="7200" b="1" dirty="0"/>
          </a:p>
        </p:txBody>
      </p:sp>
      <p:graphicFrame>
        <p:nvGraphicFramePr>
          <p:cNvPr id="4" name="Marcador de contenido 3">
            <a:extLst>
              <a:ext uri="{FF2B5EF4-FFF2-40B4-BE49-F238E27FC236}">
                <a16:creationId xmlns:a16="http://schemas.microsoft.com/office/drawing/2014/main" id="{7EFC7FF8-89A5-50BC-B5F0-444D67338C63}"/>
              </a:ext>
            </a:extLst>
          </p:cNvPr>
          <p:cNvGraphicFramePr>
            <a:graphicFrameLocks noGrp="1"/>
          </p:cNvGraphicFramePr>
          <p:nvPr>
            <p:ph idx="1"/>
            <p:extLst>
              <p:ext uri="{D42A27DB-BD31-4B8C-83A1-F6EECF244321}">
                <p14:modId xmlns:p14="http://schemas.microsoft.com/office/powerpoint/2010/main" val="66543574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09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AB9597-5238-B848-BEB3-B70B87EFFD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ECC522F-2D2A-9669-0EE3-3DC198CFF70E}"/>
              </a:ext>
            </a:extLst>
          </p:cNvPr>
          <p:cNvSpPr>
            <a:spLocks noGrp="1"/>
          </p:cNvSpPr>
          <p:nvPr>
            <p:ph type="title"/>
          </p:nvPr>
        </p:nvSpPr>
        <p:spPr>
          <a:xfrm>
            <a:off x="635000" y="640823"/>
            <a:ext cx="3418659" cy="5583148"/>
          </a:xfrm>
        </p:spPr>
        <p:txBody>
          <a:bodyPr anchor="ctr">
            <a:normAutofit/>
          </a:bodyPr>
          <a:lstStyle/>
          <a:p>
            <a:r>
              <a:rPr lang="es-ES" sz="5400" b="1" dirty="0"/>
              <a:t>Contexto</a:t>
            </a:r>
          </a:p>
        </p:txBody>
      </p:sp>
      <p:graphicFrame>
        <p:nvGraphicFramePr>
          <p:cNvPr id="6" name="Marcador de contenido 3">
            <a:extLst>
              <a:ext uri="{FF2B5EF4-FFF2-40B4-BE49-F238E27FC236}">
                <a16:creationId xmlns:a16="http://schemas.microsoft.com/office/drawing/2014/main" id="{7168135D-AA7E-449E-9DB9-8414B905E80B}"/>
              </a:ext>
            </a:extLst>
          </p:cNvPr>
          <p:cNvGraphicFramePr>
            <a:graphicFrameLocks noGrp="1"/>
          </p:cNvGraphicFramePr>
          <p:nvPr>
            <p:ph idx="1"/>
            <p:extLst>
              <p:ext uri="{D42A27DB-BD31-4B8C-83A1-F6EECF244321}">
                <p14:modId xmlns:p14="http://schemas.microsoft.com/office/powerpoint/2010/main" val="77788970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00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474DCF-C9B2-50E0-B974-0261F1645003}"/>
              </a:ext>
            </a:extLst>
          </p:cNvPr>
          <p:cNvSpPr>
            <a:spLocks noGrp="1"/>
          </p:cNvSpPr>
          <p:nvPr>
            <p:ph type="title"/>
          </p:nvPr>
        </p:nvSpPr>
        <p:spPr/>
        <p:txBody>
          <a:bodyPr>
            <a:normAutofit/>
          </a:bodyPr>
          <a:lstStyle/>
          <a:p>
            <a:r>
              <a:rPr lang="es-ES" sz="2800" b="1" i="1" dirty="0">
                <a:effectLst/>
                <a:latin typeface="Calibri" panose="020F0502020204030204" pitchFamily="34" charset="0"/>
                <a:ea typeface="Times New Roman" panose="02020603050405020304" pitchFamily="18" charset="0"/>
              </a:rPr>
              <a:t>Distribución de inclusión, indiferencia y exclusión moral según atribución causal</a:t>
            </a:r>
            <a:endParaRPr lang="es-ES" sz="7200" dirty="0"/>
          </a:p>
        </p:txBody>
      </p:sp>
      <p:graphicFrame>
        <p:nvGraphicFramePr>
          <p:cNvPr id="4" name="Marcador de contenido 3">
            <a:extLst>
              <a:ext uri="{FF2B5EF4-FFF2-40B4-BE49-F238E27FC236}">
                <a16:creationId xmlns:a16="http://schemas.microsoft.com/office/drawing/2014/main" id="{95E9E9E7-52C8-B984-6E0C-853196EF354E}"/>
              </a:ext>
            </a:extLst>
          </p:cNvPr>
          <p:cNvGraphicFramePr>
            <a:graphicFrameLocks noGrp="1"/>
          </p:cNvGraphicFramePr>
          <p:nvPr>
            <p:ph idx="1"/>
            <p:extLst>
              <p:ext uri="{D42A27DB-BD31-4B8C-83A1-F6EECF244321}">
                <p14:modId xmlns:p14="http://schemas.microsoft.com/office/powerpoint/2010/main" val="2490670021"/>
              </p:ext>
            </p:extLst>
          </p:nvPr>
        </p:nvGraphicFramePr>
        <p:xfrm>
          <a:off x="838200" y="1825624"/>
          <a:ext cx="10515600" cy="5032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35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a:extLst>
              <a:ext uri="{FF2B5EF4-FFF2-40B4-BE49-F238E27FC236}">
                <a16:creationId xmlns:a16="http://schemas.microsoft.com/office/drawing/2014/main" id="{66B4904D-F9AF-5CA7-C625-54C16D3A8BBD}"/>
              </a:ext>
            </a:extLst>
          </p:cNvPr>
          <p:cNvSpPr>
            <a:spLocks noChangeArrowheads="1"/>
          </p:cNvSpPr>
          <p:nvPr/>
        </p:nvSpPr>
        <p:spPr bwMode="auto">
          <a:xfrm>
            <a:off x="660401" y="785863"/>
            <a:ext cx="4047066" cy="1987021"/>
          </a:xfrm>
          <a:prstGeom prst="rect">
            <a:avLst/>
          </a:prstGeom>
          <a:solidFill>
            <a:srgbClr val="5B9BD5"/>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kumimoji="0" lang="es-ES" altLang="es-ES"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DIFERENCIACIÓN – EXCLUSIÓN DEL ENDOGRUPO</a:t>
            </a:r>
          </a:p>
          <a:p>
            <a:pPr algn="ctr" defTabSz="914400" eaLnBrk="0" fontAlgn="base" hangingPunct="0">
              <a:spcBef>
                <a:spcPct val="0"/>
              </a:spcBef>
              <a:spcAft>
                <a:spcPct val="0"/>
              </a:spcAft>
            </a:pPr>
            <a:r>
              <a:rPr kumimoji="0" lang="es-ES" altLang="es-ES"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a:t>
            </a:r>
            <a:r>
              <a:rPr lang="es-ES" altLang="es-ES" sz="2000" dirty="0">
                <a:solidFill>
                  <a:schemeClr val="bg1"/>
                </a:solidFill>
                <a:latin typeface="Arial" panose="020B0604020202020204" pitchFamily="34" charset="0"/>
              </a:rPr>
              <a:t>ercepción del perfil de las PSSH: mayoritariamente extranjeras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E1516A4F-4F9B-A7D7-23E7-35C5B4FE40E8}"/>
              </a:ext>
            </a:extLst>
          </p:cNvPr>
          <p:cNvSpPr>
            <a:spLocks noChangeArrowheads="1"/>
          </p:cNvSpPr>
          <p:nvPr/>
        </p:nvSpPr>
        <p:spPr bwMode="auto">
          <a:xfrm>
            <a:off x="660401" y="3124452"/>
            <a:ext cx="4047066" cy="1987020"/>
          </a:xfrm>
          <a:prstGeom prst="rect">
            <a:avLst/>
          </a:prstGeom>
          <a:solidFill>
            <a:srgbClr val="5B9BD5"/>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CULPABILIZACIÓN DE LA VÍCTIMA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Percepción de las causas del sinhogarismo: depende de las propias personas en situación de sinhogarismo. </a:t>
            </a:r>
            <a:endParaRPr kumimoji="0" lang="es-ES" altLang="es-ES" sz="1400" b="0" i="0" u="none" strike="noStrike" cap="none" normalizeH="0" baseline="0" dirty="0">
              <a:ln>
                <a:noFill/>
              </a:ln>
              <a:solidFill>
                <a:schemeClr val="bg1"/>
              </a:solidFill>
              <a:effectLst/>
              <a:latin typeface="Arial" panose="020B0604020202020204" pitchFamily="34" charset="0"/>
            </a:endParaRPr>
          </a:p>
        </p:txBody>
      </p:sp>
      <p:sp>
        <p:nvSpPr>
          <p:cNvPr id="8" name="Rectangle 12">
            <a:extLst>
              <a:ext uri="{FF2B5EF4-FFF2-40B4-BE49-F238E27FC236}">
                <a16:creationId xmlns:a16="http://schemas.microsoft.com/office/drawing/2014/main" id="{88A730A2-3ED1-3471-8E78-40CB5800F867}"/>
              </a:ext>
            </a:extLst>
          </p:cNvPr>
          <p:cNvSpPr>
            <a:spLocks noChangeArrowheads="1"/>
          </p:cNvSpPr>
          <p:nvPr/>
        </p:nvSpPr>
        <p:spPr bwMode="auto">
          <a:xfrm>
            <a:off x="8677784" y="157575"/>
            <a:ext cx="2810455" cy="1499393"/>
          </a:xfrm>
          <a:prstGeom prst="rect">
            <a:avLst/>
          </a:prstGeom>
          <a:solidFill>
            <a:srgbClr val="5B9BD5"/>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s-ES" altLang="es-ES" sz="2000" b="1" dirty="0">
                <a:solidFill>
                  <a:schemeClr val="bg1"/>
                </a:solidFill>
                <a:latin typeface="Arial" panose="020B0604020202020204" pitchFamily="34" charset="0"/>
              </a:rPr>
              <a:t>Poco reconocimiento de la violencia y de la discriminación  </a:t>
            </a:r>
          </a:p>
        </p:txBody>
      </p:sp>
      <p:sp>
        <p:nvSpPr>
          <p:cNvPr id="9" name="Rectangle 3">
            <a:extLst>
              <a:ext uri="{FF2B5EF4-FFF2-40B4-BE49-F238E27FC236}">
                <a16:creationId xmlns:a16="http://schemas.microsoft.com/office/drawing/2014/main" id="{CC0A29A5-F30A-1D3A-4C8B-F6FCEFBB4B3C}"/>
              </a:ext>
            </a:extLst>
          </p:cNvPr>
          <p:cNvSpPr>
            <a:spLocks noChangeArrowheads="1"/>
          </p:cNvSpPr>
          <p:nvPr/>
        </p:nvSpPr>
        <p:spPr bwMode="auto">
          <a:xfrm>
            <a:off x="8677784" y="1979325"/>
            <a:ext cx="2862576" cy="1625315"/>
          </a:xfrm>
          <a:prstGeom prst="rect">
            <a:avLst/>
          </a:prstGeom>
          <a:solidFill>
            <a:srgbClr val="5B9BD5"/>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pPr marR="0" lvl="0" indent="0" algn="ctr" defTabSz="914400" eaLnBrk="0" fontAlgn="base" hangingPunct="0">
              <a:lnSpc>
                <a:spcPct val="100000"/>
              </a:lnSpc>
              <a:spcBef>
                <a:spcPct val="0"/>
              </a:spcBef>
              <a:spcAft>
                <a:spcPct val="0"/>
              </a:spcAft>
              <a:buClrTx/>
              <a:buSzTx/>
              <a:buFontTx/>
              <a:buNone/>
              <a:tabLst/>
            </a:pPr>
            <a:r>
              <a:rPr lang="es-ES" altLang="es-ES" sz="2000" b="1" dirty="0">
                <a:solidFill>
                  <a:schemeClr val="bg1"/>
                </a:solidFill>
                <a:latin typeface="Arial" panose="020B0604020202020204" pitchFamily="34" charset="0"/>
              </a:rPr>
              <a:t>Poco apoyo a políticas a favor de las personas en situación de sinhogarismo</a:t>
            </a:r>
          </a:p>
        </p:txBody>
      </p:sp>
      <p:sp>
        <p:nvSpPr>
          <p:cNvPr id="10" name="Rectangle 11">
            <a:extLst>
              <a:ext uri="{FF2B5EF4-FFF2-40B4-BE49-F238E27FC236}">
                <a16:creationId xmlns:a16="http://schemas.microsoft.com/office/drawing/2014/main" id="{9E9DD54D-7E5D-9320-7B76-D127556B9EA8}"/>
              </a:ext>
            </a:extLst>
          </p:cNvPr>
          <p:cNvSpPr>
            <a:spLocks noChangeArrowheads="1"/>
          </p:cNvSpPr>
          <p:nvPr/>
        </p:nvSpPr>
        <p:spPr bwMode="auto">
          <a:xfrm>
            <a:off x="8677785" y="3943778"/>
            <a:ext cx="2810454" cy="911528"/>
          </a:xfrm>
          <a:prstGeom prst="rect">
            <a:avLst/>
          </a:prstGeom>
          <a:solidFill>
            <a:srgbClr val="5B9BD5"/>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s-ES" altLang="es-ES" sz="2000" b="1" dirty="0">
                <a:solidFill>
                  <a:schemeClr val="bg1"/>
                </a:solidFill>
                <a:latin typeface="Arial" panose="020B0604020202020204" pitchFamily="34" charset="0"/>
              </a:rPr>
              <a:t>Poca empatía y solidaridad</a:t>
            </a:r>
          </a:p>
        </p:txBody>
      </p:sp>
      <p:sp>
        <p:nvSpPr>
          <p:cNvPr id="11" name="Rectangle 4">
            <a:extLst>
              <a:ext uri="{FF2B5EF4-FFF2-40B4-BE49-F238E27FC236}">
                <a16:creationId xmlns:a16="http://schemas.microsoft.com/office/drawing/2014/main" id="{5A7EAE64-8BC3-312B-C467-7998E8048150}"/>
              </a:ext>
            </a:extLst>
          </p:cNvPr>
          <p:cNvSpPr>
            <a:spLocks noChangeArrowheads="1"/>
          </p:cNvSpPr>
          <p:nvPr/>
        </p:nvSpPr>
        <p:spPr bwMode="auto">
          <a:xfrm>
            <a:off x="8677784" y="5464478"/>
            <a:ext cx="2810455" cy="911528"/>
          </a:xfrm>
          <a:prstGeom prst="rect">
            <a:avLst/>
          </a:prstGeom>
          <a:solidFill>
            <a:srgbClr val="5B9BD5"/>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pPr marR="0" lvl="0" indent="0" algn="ctr" defTabSz="914400" eaLnBrk="0" fontAlgn="base" hangingPunct="0">
              <a:lnSpc>
                <a:spcPct val="100000"/>
              </a:lnSpc>
              <a:spcBef>
                <a:spcPct val="0"/>
              </a:spcBef>
              <a:spcAft>
                <a:spcPct val="0"/>
              </a:spcAft>
              <a:buClrTx/>
              <a:buSzTx/>
              <a:buFontTx/>
              <a:buNone/>
              <a:tabLst/>
            </a:pPr>
            <a:r>
              <a:rPr lang="es-ES" altLang="es-ES" sz="2000" b="1" dirty="0">
                <a:solidFill>
                  <a:schemeClr val="bg1"/>
                </a:solidFill>
                <a:latin typeface="Arial" panose="020B0604020202020204" pitchFamily="34" charset="0"/>
              </a:rPr>
              <a:t>Ninguna intención de conducta solidaria</a:t>
            </a:r>
          </a:p>
        </p:txBody>
      </p:sp>
      <p:sp>
        <p:nvSpPr>
          <p:cNvPr id="12" name="Rectangle 7">
            <a:extLst>
              <a:ext uri="{FF2B5EF4-FFF2-40B4-BE49-F238E27FC236}">
                <a16:creationId xmlns:a16="http://schemas.microsoft.com/office/drawing/2014/main" id="{9BF41F8C-D7D4-0FBD-F243-FA9FC9ACE104}"/>
              </a:ext>
            </a:extLst>
          </p:cNvPr>
          <p:cNvSpPr>
            <a:spLocks noChangeArrowheads="1"/>
          </p:cNvSpPr>
          <p:nvPr/>
        </p:nvSpPr>
        <p:spPr bwMode="auto">
          <a:xfrm>
            <a:off x="5351022" y="2450621"/>
            <a:ext cx="2571216" cy="1154019"/>
          </a:xfrm>
          <a:prstGeom prst="rect">
            <a:avLst/>
          </a:prstGeom>
          <a:solidFill>
            <a:srgbClr val="5B9BD5"/>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pPr lvl="1" defTabSz="914400" eaLnBrk="0" fontAlgn="base" hangingPunct="0">
              <a:spcBef>
                <a:spcPct val="0"/>
              </a:spcBef>
              <a:spcAft>
                <a:spcPct val="0"/>
              </a:spcAft>
            </a:pPr>
            <a:r>
              <a:rPr lang="es-ES" altLang="es-ES" sz="2000" b="1" dirty="0">
                <a:solidFill>
                  <a:schemeClr val="bg1"/>
                </a:solidFill>
                <a:latin typeface="Arial" panose="020B0604020202020204" pitchFamily="34" charset="0"/>
              </a:rPr>
              <a:t>EXCLUSIÓN MORAL</a:t>
            </a:r>
          </a:p>
        </p:txBody>
      </p:sp>
      <p:sp>
        <p:nvSpPr>
          <p:cNvPr id="16" name="Abrir llave 15">
            <a:extLst>
              <a:ext uri="{FF2B5EF4-FFF2-40B4-BE49-F238E27FC236}">
                <a16:creationId xmlns:a16="http://schemas.microsoft.com/office/drawing/2014/main" id="{9C254F9C-79AE-72C5-544F-982F5BE827ED}"/>
              </a:ext>
            </a:extLst>
          </p:cNvPr>
          <p:cNvSpPr/>
          <p:nvPr/>
        </p:nvSpPr>
        <p:spPr>
          <a:xfrm>
            <a:off x="8325589" y="785863"/>
            <a:ext cx="255906" cy="4473057"/>
          </a:xfrm>
          <a:prstGeom prst="leftBrace">
            <a:avLst/>
          </a:prstGeom>
          <a:ln w="571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7" name="Abrir llave 16">
            <a:extLst>
              <a:ext uri="{FF2B5EF4-FFF2-40B4-BE49-F238E27FC236}">
                <a16:creationId xmlns:a16="http://schemas.microsoft.com/office/drawing/2014/main" id="{12BBC1E9-2B7E-6A92-ECD6-7029C8C6DD02}"/>
              </a:ext>
            </a:extLst>
          </p:cNvPr>
          <p:cNvSpPr/>
          <p:nvPr/>
        </p:nvSpPr>
        <p:spPr>
          <a:xfrm rot="10800000">
            <a:off x="4901292" y="1656968"/>
            <a:ext cx="255905" cy="2702560"/>
          </a:xfrm>
          <a:prstGeom prst="leftBrace">
            <a:avLst/>
          </a:prstGeom>
          <a:ln w="571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8" name="Rectangle 15">
            <a:extLst>
              <a:ext uri="{FF2B5EF4-FFF2-40B4-BE49-F238E27FC236}">
                <a16:creationId xmlns:a16="http://schemas.microsoft.com/office/drawing/2014/main" id="{88A6ED84-7C11-F121-C076-E04146325DDF}"/>
              </a:ext>
            </a:extLst>
          </p:cNvPr>
          <p:cNvSpPr>
            <a:spLocks noChangeArrowheads="1"/>
          </p:cNvSpPr>
          <p:nvPr/>
        </p:nvSpPr>
        <p:spPr bwMode="auto">
          <a:xfrm>
            <a:off x="1063752" y="21071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4376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edificio, tabla&#10;&#10;El contenido generado por IA puede ser incorrecto.">
            <a:extLst>
              <a:ext uri="{FF2B5EF4-FFF2-40B4-BE49-F238E27FC236}">
                <a16:creationId xmlns:a16="http://schemas.microsoft.com/office/drawing/2014/main" id="{661B6DD1-9C0F-52E7-F42C-7870A97AA005}"/>
              </a:ext>
            </a:extLst>
          </p:cNvPr>
          <p:cNvPicPr>
            <a:picLocks noChangeAspect="1"/>
          </p:cNvPicPr>
          <p:nvPr/>
        </p:nvPicPr>
        <p:blipFill>
          <a:blip r:embed="rId2">
            <a:alphaModFix amt="50000"/>
          </a:blip>
          <a:srcRect l="3111" r="1" b="1"/>
          <a:stretch>
            <a:fillRect/>
          </a:stretch>
        </p:blipFill>
        <p:spPr>
          <a:xfrm>
            <a:off x="20" y="1"/>
            <a:ext cx="12191980" cy="6857999"/>
          </a:xfrm>
          <a:prstGeom prst="rect">
            <a:avLst/>
          </a:prstGeom>
        </p:spPr>
      </p:pic>
      <p:sp>
        <p:nvSpPr>
          <p:cNvPr id="2" name="Título 1">
            <a:extLst>
              <a:ext uri="{FF2B5EF4-FFF2-40B4-BE49-F238E27FC236}">
                <a16:creationId xmlns:a16="http://schemas.microsoft.com/office/drawing/2014/main" id="{D763A13D-0C7A-7941-5C85-8F842D2EDA8E}"/>
              </a:ext>
            </a:extLst>
          </p:cNvPr>
          <p:cNvSpPr>
            <a:spLocks noGrp="1"/>
          </p:cNvSpPr>
          <p:nvPr>
            <p:ph type="ctrTitle"/>
          </p:nvPr>
        </p:nvSpPr>
        <p:spPr>
          <a:xfrm>
            <a:off x="1524000" y="1122362"/>
            <a:ext cx="9144000" cy="2900518"/>
          </a:xfrm>
        </p:spPr>
        <p:txBody>
          <a:bodyPr>
            <a:normAutofit/>
          </a:bodyPr>
          <a:lstStyle/>
          <a:p>
            <a:r>
              <a:rPr lang="es-ES" sz="8000" b="1" dirty="0">
                <a:solidFill>
                  <a:srgbClr val="FFFFFF"/>
                </a:solidFill>
              </a:rPr>
              <a:t>5 claves para concluir</a:t>
            </a:r>
          </a:p>
        </p:txBody>
      </p:sp>
      <p:sp>
        <p:nvSpPr>
          <p:cNvPr id="3" name="Subtítulo 2">
            <a:extLst>
              <a:ext uri="{FF2B5EF4-FFF2-40B4-BE49-F238E27FC236}">
                <a16:creationId xmlns:a16="http://schemas.microsoft.com/office/drawing/2014/main" id="{5A967362-0FEE-3BF4-D54E-C1528D883A43}"/>
              </a:ext>
            </a:extLst>
          </p:cNvPr>
          <p:cNvSpPr>
            <a:spLocks noGrp="1"/>
          </p:cNvSpPr>
          <p:nvPr>
            <p:ph type="subTitle" idx="1"/>
          </p:nvPr>
        </p:nvSpPr>
        <p:spPr>
          <a:xfrm>
            <a:off x="1524000" y="4159404"/>
            <a:ext cx="9144000" cy="1098395"/>
          </a:xfrm>
        </p:spPr>
        <p:txBody>
          <a:bodyPr>
            <a:normAutofit/>
          </a:bodyPr>
          <a:lstStyle/>
          <a:p>
            <a:endParaRPr lang="es-ES">
              <a:solidFill>
                <a:srgbClr val="FFFFFF"/>
              </a:solidFill>
            </a:endParaRPr>
          </a:p>
        </p:txBody>
      </p:sp>
    </p:spTree>
    <p:extLst>
      <p:ext uri="{BB962C8B-B14F-4D97-AF65-F5344CB8AC3E}">
        <p14:creationId xmlns:p14="http://schemas.microsoft.com/office/powerpoint/2010/main" val="28072295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046F5-4D05-1203-173E-7A7687EBB2AF}"/>
              </a:ext>
            </a:extLst>
          </p:cNvPr>
          <p:cNvSpPr>
            <a:spLocks noGrp="1"/>
          </p:cNvSpPr>
          <p:nvPr>
            <p:ph type="title"/>
          </p:nvPr>
        </p:nvSpPr>
        <p:spPr>
          <a:xfrm>
            <a:off x="880088" y="537124"/>
            <a:ext cx="11311912" cy="1609344"/>
          </a:xfrm>
        </p:spPr>
        <p:txBody>
          <a:bodyPr>
            <a:normAutofit fontScale="90000"/>
          </a:bodyPr>
          <a:lstStyle/>
          <a:p>
            <a:r>
              <a:rPr lang="es-ES" sz="4900" b="1" dirty="0">
                <a:solidFill>
                  <a:srgbClr val="C00000"/>
                </a:solidFill>
              </a:rPr>
              <a:t>1. Comprender el rechazo y la discriminación hacia las personas en situación de sinhogarismo más allá de la aporofobia </a:t>
            </a:r>
            <a:br>
              <a:rPr lang="es-ES" sz="4900" b="1" dirty="0">
                <a:solidFill>
                  <a:schemeClr val="tx2"/>
                </a:solidFill>
                <a:latin typeface="Calibri" panose="020F0502020204030204" pitchFamily="34" charset="0"/>
                <a:ea typeface="Times New Roman" panose="02020603050405020304" pitchFamily="18" charset="0"/>
              </a:rPr>
            </a:br>
            <a:r>
              <a:rPr lang="es-ES" sz="3200" b="1" dirty="0">
                <a:solidFill>
                  <a:schemeClr val="tx2"/>
                </a:solidFill>
              </a:rPr>
              <a:t> </a:t>
            </a:r>
          </a:p>
        </p:txBody>
      </p:sp>
      <p:sp>
        <p:nvSpPr>
          <p:cNvPr id="3" name="Marcador de contenido 2">
            <a:extLst>
              <a:ext uri="{FF2B5EF4-FFF2-40B4-BE49-F238E27FC236}">
                <a16:creationId xmlns:a16="http://schemas.microsoft.com/office/drawing/2014/main" id="{14B02605-CBD4-CDDB-CFCF-66F397793386}"/>
              </a:ext>
            </a:extLst>
          </p:cNvPr>
          <p:cNvSpPr>
            <a:spLocks noGrp="1"/>
          </p:cNvSpPr>
          <p:nvPr>
            <p:ph idx="1"/>
          </p:nvPr>
        </p:nvSpPr>
        <p:spPr>
          <a:xfrm>
            <a:off x="346688" y="2557948"/>
            <a:ext cx="10058400" cy="5708142"/>
          </a:xfrm>
        </p:spPr>
        <p:txBody>
          <a:bodyPr>
            <a:normAutofit/>
          </a:bodyPr>
          <a:lstStyle/>
          <a:p>
            <a:r>
              <a:rPr lang="es-ES" sz="3200" dirty="0">
                <a:solidFill>
                  <a:srgbClr val="000000"/>
                </a:solidFill>
                <a:latin typeface="Calibri" panose="020F0502020204030204" pitchFamily="34" charset="0"/>
              </a:rPr>
              <a:t>El rechazo y la discriminación no dependen solamente de actitudes individuales, sino que tienen una importante dimensión estructural. </a:t>
            </a:r>
          </a:p>
          <a:p>
            <a:r>
              <a:rPr lang="es-ES" sz="3200" dirty="0">
                <a:solidFill>
                  <a:srgbClr val="000000"/>
                </a:solidFill>
                <a:latin typeface="Calibri" panose="020F0502020204030204" pitchFamily="34" charset="0"/>
              </a:rPr>
              <a:t>La aporofobia, la aversión o el odio hacia las personas por su situación de pobreza no explica todos los procesos de exclusión. El rechazo hacia las personas en situación de sinhogarismo depende también de otros factores, como, por ejemplo, el racismo o el rechazo hacia las personas con problemas de salud mental. </a:t>
            </a:r>
          </a:p>
        </p:txBody>
      </p:sp>
    </p:spTree>
    <p:extLst>
      <p:ext uri="{BB962C8B-B14F-4D97-AF65-F5344CB8AC3E}">
        <p14:creationId xmlns:p14="http://schemas.microsoft.com/office/powerpoint/2010/main" val="1663857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CC829-05DB-B4EB-BD7A-DB718D28D32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2E40BB2-B9B5-6F26-D116-94724D6F72C6}"/>
              </a:ext>
            </a:extLst>
          </p:cNvPr>
          <p:cNvSpPr>
            <a:spLocks noGrp="1"/>
          </p:cNvSpPr>
          <p:nvPr>
            <p:ph type="title"/>
          </p:nvPr>
        </p:nvSpPr>
        <p:spPr>
          <a:xfrm>
            <a:off x="838921" y="377104"/>
            <a:ext cx="10058400" cy="1609344"/>
          </a:xfrm>
        </p:spPr>
        <p:txBody>
          <a:bodyPr>
            <a:noAutofit/>
          </a:bodyPr>
          <a:lstStyle/>
          <a:p>
            <a:r>
              <a:rPr lang="es-ES" b="1" dirty="0">
                <a:solidFill>
                  <a:srgbClr val="C00000"/>
                </a:solidFill>
              </a:rPr>
              <a:t>2. La percepción del sinhogarismo no es homogénea</a:t>
            </a:r>
            <a:br>
              <a:rPr lang="es-ES" b="1" dirty="0">
                <a:solidFill>
                  <a:schemeClr val="tx2"/>
                </a:solidFill>
                <a:latin typeface="Calibri" panose="020F0502020204030204" pitchFamily="34" charset="0"/>
                <a:ea typeface="Times New Roman" panose="02020603050405020304" pitchFamily="18" charset="0"/>
              </a:rPr>
            </a:br>
            <a:r>
              <a:rPr lang="es-ES" b="1" dirty="0">
                <a:solidFill>
                  <a:schemeClr val="tx2"/>
                </a:solidFill>
              </a:rPr>
              <a:t> </a:t>
            </a:r>
          </a:p>
        </p:txBody>
      </p:sp>
      <p:sp>
        <p:nvSpPr>
          <p:cNvPr id="3" name="Marcador de contenido 2">
            <a:extLst>
              <a:ext uri="{FF2B5EF4-FFF2-40B4-BE49-F238E27FC236}">
                <a16:creationId xmlns:a16="http://schemas.microsoft.com/office/drawing/2014/main" id="{B219E383-2CD1-214C-22CA-D554EBC9EBAC}"/>
              </a:ext>
            </a:extLst>
          </p:cNvPr>
          <p:cNvSpPr>
            <a:spLocks noGrp="1"/>
          </p:cNvSpPr>
          <p:nvPr>
            <p:ph idx="1"/>
          </p:nvPr>
        </p:nvSpPr>
        <p:spPr>
          <a:xfrm>
            <a:off x="438128" y="2017482"/>
            <a:ext cx="10058400" cy="5708142"/>
          </a:xfrm>
        </p:spPr>
        <p:txBody>
          <a:bodyPr>
            <a:normAutofit/>
          </a:bodyPr>
          <a:lstStyle/>
          <a:p>
            <a:r>
              <a:rPr lang="es-ES" sz="3200" dirty="0">
                <a:solidFill>
                  <a:srgbClr val="000000"/>
                </a:solidFill>
                <a:latin typeface="Calibri" panose="020F0502020204030204" pitchFamily="34" charset="0"/>
              </a:rPr>
              <a:t>Las percepciones varían significativamente según sexo, edad, zona de residencia, orientación política y clase social percibida, nivel educativo*. </a:t>
            </a:r>
          </a:p>
          <a:p>
            <a:r>
              <a:rPr lang="es-ES" sz="3200" dirty="0">
                <a:solidFill>
                  <a:srgbClr val="000000"/>
                </a:solidFill>
                <a:latin typeface="Calibri" panose="020F0502020204030204" pitchFamily="34" charset="0"/>
              </a:rPr>
              <a:t>Sería aconsejable diseñar campañas específicas para perfiles específicos. </a:t>
            </a:r>
          </a:p>
        </p:txBody>
      </p:sp>
    </p:spTree>
    <p:extLst>
      <p:ext uri="{BB962C8B-B14F-4D97-AF65-F5344CB8AC3E}">
        <p14:creationId xmlns:p14="http://schemas.microsoft.com/office/powerpoint/2010/main" val="23923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D1475-8EF1-2FE7-E968-1AEA80AC792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2DC797-28F2-2C6B-3849-16B1D858D895}"/>
              </a:ext>
            </a:extLst>
          </p:cNvPr>
          <p:cNvSpPr>
            <a:spLocks noGrp="1"/>
          </p:cNvSpPr>
          <p:nvPr>
            <p:ph type="title"/>
          </p:nvPr>
        </p:nvSpPr>
        <p:spPr>
          <a:xfrm>
            <a:off x="770341" y="194224"/>
            <a:ext cx="10058400" cy="1609344"/>
          </a:xfrm>
        </p:spPr>
        <p:txBody>
          <a:bodyPr>
            <a:normAutofit/>
          </a:bodyPr>
          <a:lstStyle/>
          <a:p>
            <a:r>
              <a:rPr lang="es-ES" b="1" dirty="0">
                <a:solidFill>
                  <a:srgbClr val="C00000"/>
                </a:solidFill>
              </a:rPr>
              <a:t>3. Es importante promover una identidad común </a:t>
            </a:r>
          </a:p>
        </p:txBody>
      </p:sp>
      <p:sp>
        <p:nvSpPr>
          <p:cNvPr id="3" name="Marcador de contenido 2">
            <a:extLst>
              <a:ext uri="{FF2B5EF4-FFF2-40B4-BE49-F238E27FC236}">
                <a16:creationId xmlns:a16="http://schemas.microsoft.com/office/drawing/2014/main" id="{F057B453-79CE-DCAF-EB3B-87E1C906A0F8}"/>
              </a:ext>
            </a:extLst>
          </p:cNvPr>
          <p:cNvSpPr>
            <a:spLocks noGrp="1"/>
          </p:cNvSpPr>
          <p:nvPr>
            <p:ph idx="1"/>
          </p:nvPr>
        </p:nvSpPr>
        <p:spPr>
          <a:xfrm>
            <a:off x="300968" y="2200362"/>
            <a:ext cx="10058400" cy="5708142"/>
          </a:xfrm>
        </p:spPr>
        <p:txBody>
          <a:bodyPr>
            <a:normAutofit/>
          </a:bodyPr>
          <a:lstStyle/>
          <a:p>
            <a:r>
              <a:rPr lang="es-ES" sz="3200" dirty="0">
                <a:latin typeface="Calibri" panose="020F0502020204030204" pitchFamily="34" charset="0"/>
                <a:ea typeface="Times New Roman" panose="02020603050405020304" pitchFamily="18" charset="0"/>
              </a:rPr>
              <a:t>Una de las claves del rechazo es considerar a las personas en situación de sinhogarismo como externas a nuestra “comunidad moral”</a:t>
            </a:r>
          </a:p>
          <a:p>
            <a:r>
              <a:rPr lang="es-ES" sz="3200" dirty="0">
                <a:latin typeface="Calibri" panose="020F0502020204030204" pitchFamily="34" charset="0"/>
                <a:ea typeface="Times New Roman" panose="02020603050405020304" pitchFamily="18" charset="0"/>
              </a:rPr>
              <a:t>Cuando las PSSH son percibidas como parte de nuestro grupo mejoran las actitudes y las intenciones de conductas. </a:t>
            </a:r>
          </a:p>
        </p:txBody>
      </p:sp>
    </p:spTree>
    <p:extLst>
      <p:ext uri="{BB962C8B-B14F-4D97-AF65-F5344CB8AC3E}">
        <p14:creationId xmlns:p14="http://schemas.microsoft.com/office/powerpoint/2010/main" val="2242239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54039-684D-2BC9-8657-021488ABE95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874C4A-0A31-68DB-A6B6-430B3DB850D0}"/>
              </a:ext>
            </a:extLst>
          </p:cNvPr>
          <p:cNvSpPr>
            <a:spLocks noGrp="1"/>
          </p:cNvSpPr>
          <p:nvPr>
            <p:ph type="title"/>
          </p:nvPr>
        </p:nvSpPr>
        <p:spPr>
          <a:xfrm>
            <a:off x="770341" y="194224"/>
            <a:ext cx="10058400" cy="1609344"/>
          </a:xfrm>
        </p:spPr>
        <p:txBody>
          <a:bodyPr>
            <a:normAutofit/>
          </a:bodyPr>
          <a:lstStyle/>
          <a:p>
            <a:r>
              <a:rPr lang="es-ES" b="1" dirty="0">
                <a:solidFill>
                  <a:srgbClr val="C00000"/>
                </a:solidFill>
              </a:rPr>
              <a:t>4. No es suficiente visibilizar, hay que dar claves para comprender </a:t>
            </a:r>
          </a:p>
        </p:txBody>
      </p:sp>
      <p:sp>
        <p:nvSpPr>
          <p:cNvPr id="3" name="Marcador de contenido 2">
            <a:extLst>
              <a:ext uri="{FF2B5EF4-FFF2-40B4-BE49-F238E27FC236}">
                <a16:creationId xmlns:a16="http://schemas.microsoft.com/office/drawing/2014/main" id="{3A164F58-ADE3-C86E-A6DF-87D6F1F130DD}"/>
              </a:ext>
            </a:extLst>
          </p:cNvPr>
          <p:cNvSpPr>
            <a:spLocks noGrp="1"/>
          </p:cNvSpPr>
          <p:nvPr>
            <p:ph idx="1"/>
          </p:nvPr>
        </p:nvSpPr>
        <p:spPr>
          <a:xfrm>
            <a:off x="300968" y="2200362"/>
            <a:ext cx="10058400" cy="5708142"/>
          </a:xfrm>
        </p:spPr>
        <p:txBody>
          <a:bodyPr>
            <a:normAutofit/>
          </a:bodyPr>
          <a:lstStyle/>
          <a:p>
            <a:r>
              <a:rPr lang="es-ES" sz="3200" dirty="0">
                <a:solidFill>
                  <a:srgbClr val="000000"/>
                </a:solidFill>
                <a:effectLst/>
                <a:latin typeface="Calibri" panose="020F0502020204030204" pitchFamily="34" charset="0"/>
                <a:ea typeface="Times New Roman" panose="02020603050405020304" pitchFamily="18" charset="0"/>
              </a:rPr>
              <a:t>Existen numerosos estereotipos sobre sinhogarismo que es necesario desmontar. </a:t>
            </a:r>
          </a:p>
          <a:p>
            <a:r>
              <a:rPr lang="es-ES" sz="3200" dirty="0">
                <a:solidFill>
                  <a:srgbClr val="000000"/>
                </a:solidFill>
                <a:effectLst/>
                <a:latin typeface="Calibri" panose="020F0502020204030204" pitchFamily="34" charset="0"/>
                <a:ea typeface="Times New Roman" panose="02020603050405020304" pitchFamily="18" charset="0"/>
              </a:rPr>
              <a:t>Visibilizar sin dar claves para comprender </a:t>
            </a:r>
            <a:r>
              <a:rPr lang="es-ES" sz="3200" dirty="0">
                <a:solidFill>
                  <a:srgbClr val="000000"/>
                </a:solidFill>
                <a:latin typeface="Calibri" panose="020F0502020204030204" pitchFamily="34" charset="0"/>
                <a:ea typeface="Times New Roman" panose="02020603050405020304" pitchFamily="18" charset="0"/>
              </a:rPr>
              <a:t>implica que, en situaciones ambiguas, se culpabilice a la víctima. </a:t>
            </a:r>
          </a:p>
          <a:p>
            <a:r>
              <a:rPr lang="es-ES" sz="3200" dirty="0">
                <a:solidFill>
                  <a:srgbClr val="000000"/>
                </a:solidFill>
                <a:latin typeface="Calibri" panose="020F0502020204030204" pitchFamily="34" charset="0"/>
                <a:ea typeface="Times New Roman" panose="02020603050405020304" pitchFamily="18" charset="0"/>
              </a:rPr>
              <a:t>Es necesario informar sobre el sinhogarismo dignificando a las personas en situación de sinhogarismo. </a:t>
            </a:r>
          </a:p>
          <a:p>
            <a:r>
              <a:rPr lang="es-ES" sz="3200" dirty="0">
                <a:solidFill>
                  <a:srgbClr val="000000"/>
                </a:solidFill>
                <a:latin typeface="Calibri" panose="020F0502020204030204" pitchFamily="34" charset="0"/>
                <a:ea typeface="Times New Roman" panose="02020603050405020304" pitchFamily="18" charset="0"/>
              </a:rPr>
              <a:t>Educar en una perspectiva crítica, multidimensional y estructural del sinhogarismo</a:t>
            </a:r>
          </a:p>
          <a:p>
            <a:pPr marL="0" indent="0">
              <a:buNone/>
            </a:pPr>
            <a:endParaRPr lang="es-ES" sz="32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55434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42230-81DE-3B21-49AE-5CEF35D627A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6A3462-36A1-7C91-0227-69501F930075}"/>
              </a:ext>
            </a:extLst>
          </p:cNvPr>
          <p:cNvSpPr>
            <a:spLocks noGrp="1"/>
          </p:cNvSpPr>
          <p:nvPr>
            <p:ph type="title"/>
          </p:nvPr>
        </p:nvSpPr>
        <p:spPr>
          <a:xfrm>
            <a:off x="770341" y="194224"/>
            <a:ext cx="10058400" cy="1609344"/>
          </a:xfrm>
        </p:spPr>
        <p:txBody>
          <a:bodyPr>
            <a:normAutofit/>
          </a:bodyPr>
          <a:lstStyle/>
          <a:p>
            <a:r>
              <a:rPr lang="es-ES" b="1" dirty="0">
                <a:solidFill>
                  <a:srgbClr val="C00000"/>
                </a:solidFill>
              </a:rPr>
              <a:t>5. Además de concienciar hay que movilizar </a:t>
            </a:r>
          </a:p>
        </p:txBody>
      </p:sp>
      <p:sp>
        <p:nvSpPr>
          <p:cNvPr id="3" name="Marcador de contenido 2">
            <a:extLst>
              <a:ext uri="{FF2B5EF4-FFF2-40B4-BE49-F238E27FC236}">
                <a16:creationId xmlns:a16="http://schemas.microsoft.com/office/drawing/2014/main" id="{026FE50F-5FED-42EB-6598-118C7FD7F50D}"/>
              </a:ext>
            </a:extLst>
          </p:cNvPr>
          <p:cNvSpPr>
            <a:spLocks noGrp="1"/>
          </p:cNvSpPr>
          <p:nvPr>
            <p:ph idx="1"/>
          </p:nvPr>
        </p:nvSpPr>
        <p:spPr>
          <a:xfrm>
            <a:off x="257425" y="1803568"/>
            <a:ext cx="6252231" cy="5708142"/>
          </a:xfrm>
        </p:spPr>
        <p:txBody>
          <a:bodyPr>
            <a:normAutofit/>
          </a:bodyPr>
          <a:lstStyle/>
          <a:p>
            <a:r>
              <a:rPr lang="es-ES" sz="3200" dirty="0">
                <a:solidFill>
                  <a:srgbClr val="000000"/>
                </a:solidFill>
                <a:effectLst/>
                <a:latin typeface="Calibri" panose="020F0502020204030204" pitchFamily="34" charset="0"/>
                <a:ea typeface="Times New Roman" panose="02020603050405020304" pitchFamily="18" charset="0"/>
              </a:rPr>
              <a:t>Tomar conciencia de un problema sin saber qué podemos hacer para contribuir a resolverlo genera frustración. </a:t>
            </a:r>
          </a:p>
          <a:p>
            <a:r>
              <a:rPr lang="es-ES" sz="3200" dirty="0">
                <a:solidFill>
                  <a:srgbClr val="000000"/>
                </a:solidFill>
                <a:latin typeface="Calibri" panose="020F0502020204030204" pitchFamily="34" charset="0"/>
                <a:ea typeface="Times New Roman" panose="02020603050405020304" pitchFamily="18" charset="0"/>
              </a:rPr>
              <a:t>Para movilizar es necesario capacitar y crear las condiciones para “pasar a la acción”. </a:t>
            </a:r>
          </a:p>
          <a:p>
            <a:pPr marL="0" indent="0">
              <a:buNone/>
            </a:pPr>
            <a:endParaRPr lang="es-ES" sz="3200" b="1" dirty="0">
              <a:effectLst/>
              <a:latin typeface="Calibri" panose="020F0502020204030204" pitchFamily="34" charset="0"/>
              <a:ea typeface="Times New Roman" panose="02020603050405020304" pitchFamily="18" charset="0"/>
            </a:endParaRPr>
          </a:p>
        </p:txBody>
      </p:sp>
      <p:graphicFrame>
        <p:nvGraphicFramePr>
          <p:cNvPr id="7" name="Diagrama 6">
            <a:extLst>
              <a:ext uri="{FF2B5EF4-FFF2-40B4-BE49-F238E27FC236}">
                <a16:creationId xmlns:a16="http://schemas.microsoft.com/office/drawing/2014/main" id="{8D32AF17-C056-6752-03D7-902D7B05EF59}"/>
              </a:ext>
            </a:extLst>
          </p:cNvPr>
          <p:cNvGraphicFramePr/>
          <p:nvPr>
            <p:extLst>
              <p:ext uri="{D42A27DB-BD31-4B8C-83A1-F6EECF244321}">
                <p14:modId xmlns:p14="http://schemas.microsoft.com/office/powerpoint/2010/main" val="317676807"/>
              </p:ext>
            </p:extLst>
          </p:nvPr>
        </p:nvGraphicFramePr>
        <p:xfrm>
          <a:off x="4746171" y="1436913"/>
          <a:ext cx="7728857" cy="470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89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61373-F0F2-89DA-C023-878F45E146E8}"/>
              </a:ext>
            </a:extLst>
          </p:cNvPr>
          <p:cNvSpPr>
            <a:spLocks noGrp="1"/>
          </p:cNvSpPr>
          <p:nvPr>
            <p:ph type="title"/>
          </p:nvPr>
        </p:nvSpPr>
        <p:spPr/>
        <p:txBody>
          <a:bodyPr/>
          <a:lstStyle/>
          <a:p>
            <a:endParaRPr lang="es-ES"/>
          </a:p>
        </p:txBody>
      </p:sp>
      <p:pic>
        <p:nvPicPr>
          <p:cNvPr id="5" name="Marcador de contenido 4" descr="Interfaz de usuario gráfica, Texto, Aplicación&#10;&#10;El contenido generado por IA puede ser incorrecto.">
            <a:extLst>
              <a:ext uri="{FF2B5EF4-FFF2-40B4-BE49-F238E27FC236}">
                <a16:creationId xmlns:a16="http://schemas.microsoft.com/office/drawing/2014/main" id="{93EBAC43-7371-7BB4-9F7A-CC19FC2D5A3F}"/>
              </a:ext>
            </a:extLst>
          </p:cNvPr>
          <p:cNvPicPr>
            <a:picLocks noGrp="1" noChangeAspect="1"/>
          </p:cNvPicPr>
          <p:nvPr>
            <p:ph idx="1"/>
          </p:nvPr>
        </p:nvPicPr>
        <p:blipFill>
          <a:blip r:embed="rId2"/>
          <a:stretch>
            <a:fillRect/>
          </a:stretch>
        </p:blipFill>
        <p:spPr>
          <a:xfrm>
            <a:off x="930729" y="0"/>
            <a:ext cx="10401300" cy="2692400"/>
          </a:xfrm>
        </p:spPr>
      </p:pic>
      <p:pic>
        <p:nvPicPr>
          <p:cNvPr id="11" name="Imagen 10" descr="Interfaz de usuario gráfica, Texto&#10;&#10;El contenido generado por IA puede ser incorrecto.">
            <a:extLst>
              <a:ext uri="{FF2B5EF4-FFF2-40B4-BE49-F238E27FC236}">
                <a16:creationId xmlns:a16="http://schemas.microsoft.com/office/drawing/2014/main" id="{857CD016-EC31-219B-052E-68D09BC37013}"/>
              </a:ext>
            </a:extLst>
          </p:cNvPr>
          <p:cNvPicPr>
            <a:picLocks noChangeAspect="1"/>
          </p:cNvPicPr>
          <p:nvPr/>
        </p:nvPicPr>
        <p:blipFill>
          <a:blip r:embed="rId3"/>
          <a:stretch>
            <a:fillRect/>
          </a:stretch>
        </p:blipFill>
        <p:spPr>
          <a:xfrm>
            <a:off x="621393" y="5089524"/>
            <a:ext cx="11293636" cy="1403351"/>
          </a:xfrm>
          <a:prstGeom prst="rect">
            <a:avLst/>
          </a:prstGeom>
        </p:spPr>
      </p:pic>
      <p:sp>
        <p:nvSpPr>
          <p:cNvPr id="12" name="CuadroTexto 11">
            <a:extLst>
              <a:ext uri="{FF2B5EF4-FFF2-40B4-BE49-F238E27FC236}">
                <a16:creationId xmlns:a16="http://schemas.microsoft.com/office/drawing/2014/main" id="{49F875A9-7D28-417F-8A32-1975C8C3DE74}"/>
              </a:ext>
            </a:extLst>
          </p:cNvPr>
          <p:cNvSpPr txBox="1"/>
          <p:nvPr/>
        </p:nvSpPr>
        <p:spPr>
          <a:xfrm>
            <a:off x="3048001" y="2580453"/>
            <a:ext cx="6901542" cy="2339102"/>
          </a:xfrm>
          <a:prstGeom prst="rect">
            <a:avLst/>
          </a:prstGeom>
          <a:noFill/>
        </p:spPr>
        <p:txBody>
          <a:bodyPr wrap="square" rtlCol="0">
            <a:spAutoFit/>
          </a:bodyPr>
          <a:lstStyle/>
          <a:p>
            <a:pPr algn="ctr"/>
            <a:r>
              <a:rPr lang="es-ES" sz="6600" b="1" dirty="0"/>
              <a:t>¡Muchas gracias!</a:t>
            </a:r>
          </a:p>
          <a:p>
            <a:pPr algn="ctr"/>
            <a:r>
              <a:rPr lang="es-ES" sz="4000" b="1" dirty="0">
                <a:hlinkClick r:id="rId4"/>
              </a:rPr>
              <a:t>dburaschi@ull.edu.es</a:t>
            </a:r>
            <a:endParaRPr lang="es-ES" sz="4000" b="1" dirty="0"/>
          </a:p>
          <a:p>
            <a:pPr algn="ctr"/>
            <a:r>
              <a:rPr lang="es-ES" sz="4000" b="1" dirty="0">
                <a:hlinkClick r:id="rId5"/>
              </a:rPr>
              <a:t>mosaicocanarias@gmail.com</a:t>
            </a:r>
            <a:r>
              <a:rPr lang="es-ES" sz="4000" b="1" dirty="0"/>
              <a:t> </a:t>
            </a:r>
          </a:p>
        </p:txBody>
      </p:sp>
    </p:spTree>
    <p:extLst>
      <p:ext uri="{BB962C8B-B14F-4D97-AF65-F5344CB8AC3E}">
        <p14:creationId xmlns:p14="http://schemas.microsoft.com/office/powerpoint/2010/main" val="334822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FB3D15-0075-8099-1A26-23DF5A1935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1B046E3-9B3F-2309-EAEF-E3793AFE1054}"/>
              </a:ext>
            </a:extLst>
          </p:cNvPr>
          <p:cNvSpPr>
            <a:spLocks noGrp="1"/>
          </p:cNvSpPr>
          <p:nvPr>
            <p:ph type="title"/>
          </p:nvPr>
        </p:nvSpPr>
        <p:spPr>
          <a:xfrm>
            <a:off x="686834" y="1153572"/>
            <a:ext cx="3200400" cy="4461163"/>
          </a:xfrm>
        </p:spPr>
        <p:txBody>
          <a:bodyPr>
            <a:normAutofit/>
          </a:bodyPr>
          <a:lstStyle/>
          <a:p>
            <a:r>
              <a:rPr lang="es-ES">
                <a:solidFill>
                  <a:srgbClr val="FFFFFF"/>
                </a:solidFill>
              </a:rPr>
              <a:t>Objetivos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Marcador de contenido 3">
            <a:extLst>
              <a:ext uri="{FF2B5EF4-FFF2-40B4-BE49-F238E27FC236}">
                <a16:creationId xmlns:a16="http://schemas.microsoft.com/office/drawing/2014/main" id="{FFFA25DE-DEA4-B89B-CEA3-29A470C0CFF5}"/>
              </a:ext>
            </a:extLst>
          </p:cNvPr>
          <p:cNvSpPr>
            <a:spLocks noGrp="1"/>
          </p:cNvSpPr>
          <p:nvPr>
            <p:ph idx="1"/>
          </p:nvPr>
        </p:nvSpPr>
        <p:spPr>
          <a:xfrm>
            <a:off x="4447308" y="591344"/>
            <a:ext cx="7483435" cy="5585619"/>
          </a:xfrm>
        </p:spPr>
        <p:txBody>
          <a:bodyPr anchor="ctr">
            <a:normAutofit/>
          </a:bodyPr>
          <a:lstStyle/>
          <a:p>
            <a:r>
              <a:rPr lang="es-ES" i="1" dirty="0"/>
              <a:t>Cuál es la percepción del  perfil de las personas en situación de sinhogarismo</a:t>
            </a:r>
          </a:p>
          <a:p>
            <a:r>
              <a:rPr lang="es-ES" i="1" dirty="0"/>
              <a:t>Cómo se perciben las causas del sinhogarismo en Tenerife</a:t>
            </a:r>
          </a:p>
          <a:p>
            <a:r>
              <a:rPr lang="es-ES" i="1" dirty="0"/>
              <a:t>Cuáles son las actitudes hacia las PSSH y cómo cambian según las variables sociodemográficas</a:t>
            </a:r>
            <a:endParaRPr lang="es-ES" dirty="0"/>
          </a:p>
          <a:p>
            <a:r>
              <a:rPr lang="es-ES" i="1" dirty="0"/>
              <a:t>Cuáles son las actitudes hacia las políticas de inclusión</a:t>
            </a:r>
            <a:endParaRPr lang="es-ES" dirty="0"/>
          </a:p>
          <a:p>
            <a:endParaRPr lang="es-ES" dirty="0"/>
          </a:p>
        </p:txBody>
      </p:sp>
    </p:spTree>
    <p:extLst>
      <p:ext uri="{BB962C8B-B14F-4D97-AF65-F5344CB8AC3E}">
        <p14:creationId xmlns:p14="http://schemas.microsoft.com/office/powerpoint/2010/main" val="56480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0FEAED-E470-8A88-313B-0FC6DF54751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9218756-EF50-A0BD-CE49-BA9185901C9F}"/>
              </a:ext>
            </a:extLst>
          </p:cNvPr>
          <p:cNvPicPr>
            <a:picLocks noChangeAspect="1"/>
          </p:cNvPicPr>
          <p:nvPr/>
        </p:nvPicPr>
        <p:blipFill>
          <a:blip r:embed="rId2">
            <a:duotone>
              <a:schemeClr val="bg2">
                <a:shade val="45000"/>
                <a:satMod val="135000"/>
              </a:schemeClr>
              <a:prstClr val="white"/>
            </a:duotone>
          </a:blip>
          <a:srcRect t="6010" b="6781"/>
          <a:stretch>
            <a:fill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12DAAA3-5395-885F-8B77-E16A4CC9EAB5}"/>
              </a:ext>
            </a:extLst>
          </p:cNvPr>
          <p:cNvSpPr>
            <a:spLocks noGrp="1"/>
          </p:cNvSpPr>
          <p:nvPr>
            <p:ph type="title"/>
          </p:nvPr>
        </p:nvSpPr>
        <p:spPr>
          <a:xfrm>
            <a:off x="838200" y="365125"/>
            <a:ext cx="10515600" cy="1325563"/>
          </a:xfrm>
        </p:spPr>
        <p:txBody>
          <a:bodyPr>
            <a:normAutofit/>
          </a:bodyPr>
          <a:lstStyle/>
          <a:p>
            <a:r>
              <a:rPr lang="es-ES" b="1" dirty="0"/>
              <a:t>Estructura del cuestionario</a:t>
            </a:r>
          </a:p>
        </p:txBody>
      </p:sp>
      <p:graphicFrame>
        <p:nvGraphicFramePr>
          <p:cNvPr id="8" name="Rectangle 2">
            <a:extLst>
              <a:ext uri="{FF2B5EF4-FFF2-40B4-BE49-F238E27FC236}">
                <a16:creationId xmlns:a16="http://schemas.microsoft.com/office/drawing/2014/main" id="{B7803C17-415C-B078-D061-12FC43AC73E7}"/>
              </a:ext>
            </a:extLst>
          </p:cNvPr>
          <p:cNvGraphicFramePr>
            <a:graphicFrameLocks noGrp="1"/>
          </p:cNvGraphicFramePr>
          <p:nvPr>
            <p:ph idx="1"/>
            <p:extLst>
              <p:ext uri="{D42A27DB-BD31-4B8C-83A1-F6EECF244321}">
                <p14:modId xmlns:p14="http://schemas.microsoft.com/office/powerpoint/2010/main" val="3091716104"/>
              </p:ext>
            </p:extLst>
          </p:nvPr>
        </p:nvGraphicFramePr>
        <p:xfrm>
          <a:off x="217713" y="1371600"/>
          <a:ext cx="11800115" cy="5486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560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A77B0E-EC36-7D84-234E-5EEF6542A970}"/>
              </a:ext>
            </a:extLst>
          </p:cNvPr>
          <p:cNvSpPr>
            <a:spLocks noGrp="1"/>
          </p:cNvSpPr>
          <p:nvPr>
            <p:ph type="title"/>
          </p:nvPr>
        </p:nvSpPr>
        <p:spPr>
          <a:xfrm>
            <a:off x="841248" y="548640"/>
            <a:ext cx="3600860" cy="5431536"/>
          </a:xfrm>
        </p:spPr>
        <p:txBody>
          <a:bodyPr>
            <a:normAutofit/>
          </a:bodyPr>
          <a:lstStyle/>
          <a:p>
            <a:r>
              <a:rPr lang="es-ES" sz="5400" b="1" dirty="0"/>
              <a:t>Muestra</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72420802-D4EB-4214-2526-2E588C03B576}"/>
              </a:ext>
            </a:extLst>
          </p:cNvPr>
          <p:cNvSpPr>
            <a:spLocks noGrp="1"/>
          </p:cNvSpPr>
          <p:nvPr>
            <p:ph idx="1"/>
          </p:nvPr>
        </p:nvSpPr>
        <p:spPr>
          <a:xfrm>
            <a:off x="5126418" y="552091"/>
            <a:ext cx="6224335" cy="5431536"/>
          </a:xfrm>
        </p:spPr>
        <p:txBody>
          <a:bodyPr anchor="ctr">
            <a:normAutofit/>
          </a:bodyPr>
          <a:lstStyle/>
          <a:p>
            <a:r>
              <a:rPr lang="es-ES" sz="3200" i="1" dirty="0"/>
              <a:t>Universo: personas mayores de 15 o más años</a:t>
            </a:r>
            <a:r>
              <a:rPr lang="es-ES" sz="3200" dirty="0"/>
              <a:t> </a:t>
            </a:r>
            <a:r>
              <a:rPr lang="es-ES" sz="3200" i="1" dirty="0"/>
              <a:t>residentes en Tenerife. </a:t>
            </a:r>
          </a:p>
          <a:p>
            <a:r>
              <a:rPr lang="es-ES" sz="3200" i="1" dirty="0"/>
              <a:t>Muestreo aleatorio</a:t>
            </a:r>
            <a:r>
              <a:rPr lang="es-ES" sz="3200" dirty="0"/>
              <a:t> </a:t>
            </a:r>
            <a:r>
              <a:rPr lang="es-ES" sz="3200" i="1" dirty="0"/>
              <a:t>estratificado. Se consideran estratos definidos por las modalidades para tres atributos:</a:t>
            </a:r>
            <a:r>
              <a:rPr lang="es-ES" sz="3200" dirty="0"/>
              <a:t> </a:t>
            </a:r>
            <a:r>
              <a:rPr lang="es-ES" sz="3200" i="1" dirty="0"/>
              <a:t>área geográfica de residencia, sexo y edad.</a:t>
            </a:r>
          </a:p>
          <a:p>
            <a:r>
              <a:rPr lang="es-ES" sz="3200" dirty="0"/>
              <a:t>512 cuestionarios (Nivel de confianza 95%, margen de error 5%). </a:t>
            </a:r>
          </a:p>
        </p:txBody>
      </p:sp>
    </p:spTree>
    <p:extLst>
      <p:ext uri="{BB962C8B-B14F-4D97-AF65-F5344CB8AC3E}">
        <p14:creationId xmlns:p14="http://schemas.microsoft.com/office/powerpoint/2010/main" val="274225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1CF31C-B3F9-5B1A-E4DE-579461833F27}"/>
              </a:ext>
            </a:extLst>
          </p:cNvPr>
          <p:cNvSpPr>
            <a:spLocks noGrp="1"/>
          </p:cNvSpPr>
          <p:nvPr>
            <p:ph type="title"/>
          </p:nvPr>
        </p:nvSpPr>
        <p:spPr/>
        <p:txBody>
          <a:bodyPr>
            <a:normAutofit/>
          </a:bodyPr>
          <a:lstStyle/>
          <a:p>
            <a:r>
              <a:rPr lang="es-ES" sz="3200" b="1" dirty="0">
                <a:solidFill>
                  <a:srgbClr val="242424"/>
                </a:solidFill>
                <a:effectLst/>
                <a:highlight>
                  <a:srgbClr val="FFFFFF"/>
                </a:highlight>
                <a:latin typeface="Calibri" panose="020F0502020204030204" pitchFamily="34" charset="0"/>
                <a:ea typeface="MS Mincho" panose="02020609040205080304" pitchFamily="49" charset="-128"/>
              </a:rPr>
              <a:t>¿El número de personas en situación de sinhogarismo que viven en Tenerife, le parece a Ud. que, en los últimos años...?</a:t>
            </a:r>
            <a:endParaRPr lang="es-ES" sz="6600" dirty="0"/>
          </a:p>
        </p:txBody>
      </p:sp>
      <p:graphicFrame>
        <p:nvGraphicFramePr>
          <p:cNvPr id="4" name="Marcador de contenido 3">
            <a:extLst>
              <a:ext uri="{FF2B5EF4-FFF2-40B4-BE49-F238E27FC236}">
                <a16:creationId xmlns:a16="http://schemas.microsoft.com/office/drawing/2014/main" id="{AE05A2F6-FEF0-02BE-BFDB-2470A1879D35}"/>
              </a:ext>
            </a:extLst>
          </p:cNvPr>
          <p:cNvGraphicFramePr>
            <a:graphicFrameLocks noGrp="1"/>
          </p:cNvGraphicFramePr>
          <p:nvPr>
            <p:ph idx="1"/>
            <p:extLst>
              <p:ext uri="{D42A27DB-BD31-4B8C-83A1-F6EECF244321}">
                <p14:modId xmlns:p14="http://schemas.microsoft.com/office/powerpoint/2010/main" val="3504681433"/>
              </p:ext>
            </p:extLst>
          </p:nvPr>
        </p:nvGraphicFramePr>
        <p:xfrm>
          <a:off x="1069974" y="2120900"/>
          <a:ext cx="10874375"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607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94457-5B97-5ACB-24A7-FF9671EE5C64}"/>
              </a:ext>
            </a:extLst>
          </p:cNvPr>
          <p:cNvSpPr>
            <a:spLocks noGrp="1"/>
          </p:cNvSpPr>
          <p:nvPr>
            <p:ph type="title"/>
          </p:nvPr>
        </p:nvSpPr>
        <p:spPr>
          <a:xfrm>
            <a:off x="627529" y="141733"/>
            <a:ext cx="10500719" cy="601218"/>
          </a:xfrm>
        </p:spPr>
        <p:txBody>
          <a:bodyPr>
            <a:normAutofit/>
          </a:bodyPr>
          <a:lstStyle/>
          <a:p>
            <a:r>
              <a:rPr lang="es-ES" sz="2800" b="1" dirty="0"/>
              <a:t>Percepción de la proporción de PSSH con problemas de adicciones</a:t>
            </a:r>
          </a:p>
        </p:txBody>
      </p:sp>
      <p:graphicFrame>
        <p:nvGraphicFramePr>
          <p:cNvPr id="4" name="Marcador de contenido 3">
            <a:extLst>
              <a:ext uri="{FF2B5EF4-FFF2-40B4-BE49-F238E27FC236}">
                <a16:creationId xmlns:a16="http://schemas.microsoft.com/office/drawing/2014/main" id="{10464680-F38B-7A8E-76A5-806596061F46}"/>
              </a:ext>
            </a:extLst>
          </p:cNvPr>
          <p:cNvGraphicFramePr>
            <a:graphicFrameLocks noGrp="1"/>
          </p:cNvGraphicFramePr>
          <p:nvPr>
            <p:ph idx="1"/>
            <p:extLst>
              <p:ext uri="{D42A27DB-BD31-4B8C-83A1-F6EECF244321}">
                <p14:modId xmlns:p14="http://schemas.microsoft.com/office/powerpoint/2010/main" val="2927487069"/>
              </p:ext>
            </p:extLst>
          </p:nvPr>
        </p:nvGraphicFramePr>
        <p:xfrm>
          <a:off x="1069975" y="742950"/>
          <a:ext cx="10058400" cy="611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070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3343D6EF-DB92-C06C-2581-C83B5E4F4989}"/>
              </a:ext>
            </a:extLst>
          </p:cNvPr>
          <p:cNvGraphicFramePr/>
          <p:nvPr>
            <p:extLst>
              <p:ext uri="{D42A27DB-BD31-4B8C-83A1-F6EECF244321}">
                <p14:modId xmlns:p14="http://schemas.microsoft.com/office/powerpoint/2010/main" val="3520044365"/>
              </p:ext>
            </p:extLst>
          </p:nvPr>
        </p:nvGraphicFramePr>
        <p:xfrm>
          <a:off x="412376" y="896471"/>
          <a:ext cx="10934280" cy="5583482"/>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a:extLst>
              <a:ext uri="{FF2B5EF4-FFF2-40B4-BE49-F238E27FC236}">
                <a16:creationId xmlns:a16="http://schemas.microsoft.com/office/drawing/2014/main" id="{A6EEAD60-80B1-F2EA-A168-33E09E331E92}"/>
              </a:ext>
            </a:extLst>
          </p:cNvPr>
          <p:cNvSpPr>
            <a:spLocks noGrp="1"/>
          </p:cNvSpPr>
          <p:nvPr>
            <p:ph type="title"/>
          </p:nvPr>
        </p:nvSpPr>
        <p:spPr>
          <a:xfrm>
            <a:off x="1069848" y="141732"/>
            <a:ext cx="10058400" cy="701231"/>
          </a:xfrm>
        </p:spPr>
        <p:txBody>
          <a:bodyPr>
            <a:normAutofit fontScale="90000"/>
          </a:bodyPr>
          <a:lstStyle/>
          <a:p>
            <a:r>
              <a:rPr lang="es-ES" sz="2800" b="1" dirty="0"/>
              <a:t>Percepción de la proporción de PSSH con problemas de salud mental</a:t>
            </a:r>
          </a:p>
        </p:txBody>
      </p:sp>
    </p:spTree>
    <p:extLst>
      <p:ext uri="{BB962C8B-B14F-4D97-AF65-F5344CB8AC3E}">
        <p14:creationId xmlns:p14="http://schemas.microsoft.com/office/powerpoint/2010/main" val="344321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3CF22-5CA7-A34E-EEB2-971F0CA73BBE}"/>
              </a:ext>
            </a:extLst>
          </p:cNvPr>
          <p:cNvSpPr>
            <a:spLocks noGrp="1"/>
          </p:cNvSpPr>
          <p:nvPr>
            <p:ph type="title"/>
          </p:nvPr>
        </p:nvSpPr>
        <p:spPr>
          <a:xfrm>
            <a:off x="233082" y="-320040"/>
            <a:ext cx="12622306" cy="1609344"/>
          </a:xfrm>
        </p:spPr>
        <p:txBody>
          <a:bodyPr>
            <a:normAutofit/>
          </a:bodyPr>
          <a:lstStyle/>
          <a:p>
            <a:r>
              <a:rPr lang="es-ES" sz="3600" b="1" dirty="0"/>
              <a:t>Percepción de los motivos desencadenantes del sinhogarismo</a:t>
            </a:r>
          </a:p>
        </p:txBody>
      </p:sp>
      <p:graphicFrame>
        <p:nvGraphicFramePr>
          <p:cNvPr id="4" name="Marcador de contenido 3">
            <a:extLst>
              <a:ext uri="{FF2B5EF4-FFF2-40B4-BE49-F238E27FC236}">
                <a16:creationId xmlns:a16="http://schemas.microsoft.com/office/drawing/2014/main" id="{D92C7B20-B1CD-A36A-10ED-8E3365E3C7CB}"/>
              </a:ext>
            </a:extLst>
          </p:cNvPr>
          <p:cNvGraphicFramePr>
            <a:graphicFrameLocks noGrp="1"/>
          </p:cNvGraphicFramePr>
          <p:nvPr>
            <p:ph idx="1"/>
            <p:extLst>
              <p:ext uri="{D42A27DB-BD31-4B8C-83A1-F6EECF244321}">
                <p14:modId xmlns:p14="http://schemas.microsoft.com/office/powerpoint/2010/main" val="4072778879"/>
              </p:ext>
            </p:extLst>
          </p:nvPr>
        </p:nvGraphicFramePr>
        <p:xfrm>
          <a:off x="414339" y="828198"/>
          <a:ext cx="10929936" cy="5915507"/>
        </p:xfrm>
        <a:graphic>
          <a:graphicData uri="http://schemas.openxmlformats.org/drawingml/2006/table">
            <a:tbl>
              <a:tblPr firstRow="1" firstCol="1" bandRow="1">
                <a:tableStyleId>{5C22544A-7EE6-4342-B048-85BDC9FD1C3A}</a:tableStyleId>
              </a:tblPr>
              <a:tblGrid>
                <a:gridCol w="8786488">
                  <a:extLst>
                    <a:ext uri="{9D8B030D-6E8A-4147-A177-3AD203B41FA5}">
                      <a16:colId xmlns:a16="http://schemas.microsoft.com/office/drawing/2014/main" val="2772060326"/>
                    </a:ext>
                  </a:extLst>
                </a:gridCol>
                <a:gridCol w="2143448">
                  <a:extLst>
                    <a:ext uri="{9D8B030D-6E8A-4147-A177-3AD203B41FA5}">
                      <a16:colId xmlns:a16="http://schemas.microsoft.com/office/drawing/2014/main" val="2162683032"/>
                    </a:ext>
                  </a:extLst>
                </a:gridCol>
              </a:tblGrid>
              <a:tr h="455039">
                <a:tc>
                  <a:txBody>
                    <a:bodyPr/>
                    <a:lstStyle/>
                    <a:p>
                      <a:pPr algn="l">
                        <a:lnSpc>
                          <a:spcPct val="150000"/>
                        </a:lnSpc>
                      </a:pPr>
                      <a:r>
                        <a:rPr lang="es-ES" sz="2000">
                          <a:effectLst/>
                        </a:rPr>
                        <a:t>Motivo desencadenante percibido</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pPr>
                      <a:r>
                        <a:rPr lang="es-ES" sz="2000">
                          <a:effectLst/>
                        </a:rPr>
                        <a:t>Porcentaje</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16109512"/>
                  </a:ext>
                </a:extLst>
              </a:tr>
              <a:tr h="455039">
                <a:tc>
                  <a:txBody>
                    <a:bodyPr/>
                    <a:lstStyle/>
                    <a:p>
                      <a:pPr algn="l">
                        <a:lnSpc>
                          <a:spcPct val="150000"/>
                        </a:lnSpc>
                      </a:pPr>
                      <a:r>
                        <a:rPr lang="es-ES" sz="2000">
                          <a:effectLst/>
                        </a:rPr>
                        <a:t>Adicciones</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73,0%</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26965535"/>
                  </a:ext>
                </a:extLst>
              </a:tr>
              <a:tr h="455039">
                <a:tc>
                  <a:txBody>
                    <a:bodyPr/>
                    <a:lstStyle/>
                    <a:p>
                      <a:pPr algn="l">
                        <a:lnSpc>
                          <a:spcPct val="150000"/>
                        </a:lnSpc>
                      </a:pPr>
                      <a:r>
                        <a:rPr lang="es-ES" sz="2000">
                          <a:effectLst/>
                        </a:rPr>
                        <a:t>Dificultades de acceso al alquilar o a la compra de vivienda</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64,0%</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40916650"/>
                  </a:ext>
                </a:extLst>
              </a:tr>
              <a:tr h="455039">
                <a:tc>
                  <a:txBody>
                    <a:bodyPr/>
                    <a:lstStyle/>
                    <a:p>
                      <a:pPr algn="l">
                        <a:lnSpc>
                          <a:spcPct val="150000"/>
                        </a:lnSpc>
                      </a:pPr>
                      <a:r>
                        <a:rPr lang="es-ES" sz="2000">
                          <a:effectLst/>
                        </a:rPr>
                        <a:t>Ingresos insuficientes o no poder pagar la vivienda</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63,3%</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31094741"/>
                  </a:ext>
                </a:extLst>
              </a:tr>
              <a:tr h="455039">
                <a:tc>
                  <a:txBody>
                    <a:bodyPr/>
                    <a:lstStyle/>
                    <a:p>
                      <a:pPr algn="l">
                        <a:lnSpc>
                          <a:spcPct val="150000"/>
                        </a:lnSpc>
                      </a:pPr>
                      <a:r>
                        <a:rPr lang="es-ES" sz="2000">
                          <a:effectLst/>
                        </a:rPr>
                        <a:t>Pérdida de empleo, periodo de desempleo o empleo precario</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55,7%</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77652490"/>
                  </a:ext>
                </a:extLst>
              </a:tr>
              <a:tr h="455039">
                <a:tc>
                  <a:txBody>
                    <a:bodyPr/>
                    <a:lstStyle/>
                    <a:p>
                      <a:pPr algn="l">
                        <a:lnSpc>
                          <a:spcPct val="150000"/>
                        </a:lnSpc>
                      </a:pPr>
                      <a:r>
                        <a:rPr lang="es-ES" sz="2000">
                          <a:effectLst/>
                        </a:rPr>
                        <a:t>Problemas de salud mental</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49,0%</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34810595"/>
                  </a:ext>
                </a:extLst>
              </a:tr>
              <a:tr h="455039">
                <a:tc>
                  <a:txBody>
                    <a:bodyPr/>
                    <a:lstStyle/>
                    <a:p>
                      <a:pPr algn="l">
                        <a:lnSpc>
                          <a:spcPct val="150000"/>
                        </a:lnSpc>
                      </a:pPr>
                      <a:r>
                        <a:rPr lang="es-ES" sz="2000">
                          <a:effectLst/>
                        </a:rPr>
                        <a:t>Carencia de red de apoyo</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40,6%</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01076601"/>
                  </a:ext>
                </a:extLst>
              </a:tr>
              <a:tr h="455039">
                <a:tc>
                  <a:txBody>
                    <a:bodyPr/>
                    <a:lstStyle/>
                    <a:p>
                      <a:pPr algn="l">
                        <a:lnSpc>
                          <a:spcPct val="150000"/>
                        </a:lnSpc>
                      </a:pPr>
                      <a:r>
                        <a:rPr lang="es-ES" sz="2000">
                          <a:effectLst/>
                        </a:rPr>
                        <a:t>Sobreendeudamiento</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29,9%</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30102591"/>
                  </a:ext>
                </a:extLst>
              </a:tr>
              <a:tr h="455039">
                <a:tc>
                  <a:txBody>
                    <a:bodyPr/>
                    <a:lstStyle/>
                    <a:p>
                      <a:pPr algn="l">
                        <a:lnSpc>
                          <a:spcPct val="150000"/>
                        </a:lnSpc>
                      </a:pPr>
                      <a:r>
                        <a:rPr lang="es-ES" sz="2000">
                          <a:effectLst/>
                        </a:rPr>
                        <a:t>Situación administrativa irregular</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23,8%</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40784537"/>
                  </a:ext>
                </a:extLst>
              </a:tr>
              <a:tr h="455039">
                <a:tc>
                  <a:txBody>
                    <a:bodyPr/>
                    <a:lstStyle/>
                    <a:p>
                      <a:pPr algn="l">
                        <a:lnSpc>
                          <a:spcPct val="150000"/>
                        </a:lnSpc>
                      </a:pPr>
                      <a:r>
                        <a:rPr lang="es-ES" sz="2000">
                          <a:effectLst/>
                        </a:rPr>
                        <a:t>Enfermedad o discapacidad</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23,4%</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2462561"/>
                  </a:ext>
                </a:extLst>
              </a:tr>
              <a:tr h="455039">
                <a:tc>
                  <a:txBody>
                    <a:bodyPr/>
                    <a:lstStyle/>
                    <a:p>
                      <a:pPr algn="l">
                        <a:lnSpc>
                          <a:spcPct val="150000"/>
                        </a:lnSpc>
                      </a:pPr>
                      <a:r>
                        <a:rPr lang="es-ES" sz="2000">
                          <a:effectLst/>
                        </a:rPr>
                        <a:t>Violencia de género e intrafamiliar</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20,7%</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13835300"/>
                  </a:ext>
                </a:extLst>
              </a:tr>
              <a:tr h="455039">
                <a:tc>
                  <a:txBody>
                    <a:bodyPr/>
                    <a:lstStyle/>
                    <a:p>
                      <a:pPr algn="l">
                        <a:lnSpc>
                          <a:spcPct val="150000"/>
                        </a:lnSpc>
                      </a:pPr>
                      <a:r>
                        <a:rPr lang="es-ES" sz="2000">
                          <a:effectLst/>
                        </a:rPr>
                        <a:t>Ruptura de pareja, divorcio o pérdida de un miembro de la familia</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14,3%</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57769203"/>
                  </a:ext>
                </a:extLst>
              </a:tr>
              <a:tr h="455039">
                <a:tc>
                  <a:txBody>
                    <a:bodyPr/>
                    <a:lstStyle/>
                    <a:p>
                      <a:pPr algn="l">
                        <a:lnSpc>
                          <a:spcPct val="150000"/>
                        </a:lnSpc>
                      </a:pPr>
                      <a:r>
                        <a:rPr lang="es-ES" sz="2000" dirty="0">
                          <a:effectLst/>
                        </a:rPr>
                        <a:t>Decisión propia, opción de vida</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pPr>
                      <a:r>
                        <a:rPr lang="es-ES" sz="2000" dirty="0">
                          <a:effectLst/>
                        </a:rPr>
                        <a:t>12,7%</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9715086"/>
                  </a:ext>
                </a:extLst>
              </a:tr>
            </a:tbl>
          </a:graphicData>
        </a:graphic>
      </p:graphicFrame>
    </p:spTree>
    <p:extLst>
      <p:ext uri="{BB962C8B-B14F-4D97-AF65-F5344CB8AC3E}">
        <p14:creationId xmlns:p14="http://schemas.microsoft.com/office/powerpoint/2010/main" val="4065778471"/>
      </p:ext>
    </p:extLst>
  </p:cSld>
  <p:clrMapOvr>
    <a:masterClrMapping/>
  </p:clrMapOvr>
</p:sld>
</file>

<file path=ppt/theme/theme1.xml><?xml version="1.0" encoding="utf-8"?>
<a:theme xmlns:a="http://schemas.openxmlformats.org/drawingml/2006/main" name="Office 2013 - Tema de 2022">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2154</TotalTime>
  <Words>1154</Words>
  <Application>Microsoft Macintosh PowerPoint</Application>
  <PresentationFormat>Panorámica</PresentationFormat>
  <Paragraphs>134</Paragraphs>
  <Slides>28</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Abadi MT Condensed Light</vt:lpstr>
      <vt:lpstr>Aptos</vt:lpstr>
      <vt:lpstr>Arial</vt:lpstr>
      <vt:lpstr>Calibri</vt:lpstr>
      <vt:lpstr>Calibri Light</vt:lpstr>
      <vt:lpstr>Times New Roman</vt:lpstr>
      <vt:lpstr>Office 2013 - Tema de 2022</vt:lpstr>
      <vt:lpstr>La percepción del sinhogarismo en Tenerife</vt:lpstr>
      <vt:lpstr>Contexto</vt:lpstr>
      <vt:lpstr>Objetivos</vt:lpstr>
      <vt:lpstr>Estructura del cuestionario</vt:lpstr>
      <vt:lpstr>Muestra</vt:lpstr>
      <vt:lpstr>¿El número de personas en situación de sinhogarismo que viven en Tenerife, le parece a Ud. que, en los últimos años...?</vt:lpstr>
      <vt:lpstr>Percepción de la proporción de PSSH con problemas de adicciones</vt:lpstr>
      <vt:lpstr>Percepción de la proporción de PSSH con problemas de salud mental</vt:lpstr>
      <vt:lpstr>Percepción de los motivos desencadenantes del sinhogarismo</vt:lpstr>
      <vt:lpstr>Presentación de PowerPoint</vt:lpstr>
      <vt:lpstr>Presentación de PowerPoint</vt:lpstr>
      <vt:lpstr>Distribución de personas que consideran que el sinhogarismo se debe a una decisión propia/opción de vida según zona de residencia </vt:lpstr>
      <vt:lpstr>De qué dependen los motivos desencadenantes del sinhogarismo</vt:lpstr>
      <vt:lpstr>Exclusión y fronteras morales</vt:lpstr>
      <vt:lpstr>Inclusión, indiferencia y exclusión moral </vt:lpstr>
      <vt:lpstr>Presentación de PowerPoint</vt:lpstr>
      <vt:lpstr>Intenciones de conductas solidarias hacia personas en situación de sinhogarismo</vt:lpstr>
      <vt:lpstr>Conductas solidarias efectivamente llevadas a cabo hacia personas en situación de sinhogarismo</vt:lpstr>
      <vt:lpstr>Proporción de personas con ninguna intención de conducta solidaria hacia personas en situación de sinhogarismo según la percepción del sinhogarismo</vt:lpstr>
      <vt:lpstr>Distribución de inclusión, indiferencia y exclusión moral según atribución causal</vt:lpstr>
      <vt:lpstr>Presentación de PowerPoint</vt:lpstr>
      <vt:lpstr>5 claves para concluir</vt:lpstr>
      <vt:lpstr>1. Comprender el rechazo y la discriminación hacia las personas en situación de sinhogarismo más allá de la aporofobia   </vt:lpstr>
      <vt:lpstr>2. La percepción del sinhogarismo no es homogénea  </vt:lpstr>
      <vt:lpstr>3. Es importante promover una identidad común </vt:lpstr>
      <vt:lpstr>4. No es suficiente visibilizar, hay que dar claves para comprender </vt:lpstr>
      <vt:lpstr>5. Además de concienciar hay que movilizar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buraschi</dc:creator>
  <cp:lastModifiedBy>DANIEL BURASCHI</cp:lastModifiedBy>
  <cp:revision>11</cp:revision>
  <dcterms:created xsi:type="dcterms:W3CDTF">2024-05-28T09:43:47Z</dcterms:created>
  <dcterms:modified xsi:type="dcterms:W3CDTF">2025-10-08T19:48:00Z</dcterms:modified>
</cp:coreProperties>
</file>