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368" r:id="rId5"/>
    <p:sldId id="313" r:id="rId6"/>
    <p:sldId id="398" r:id="rId7"/>
    <p:sldId id="389" r:id="rId8"/>
    <p:sldId id="384" r:id="rId9"/>
    <p:sldId id="401" r:id="rId10"/>
    <p:sldId id="387" r:id="rId11"/>
    <p:sldId id="388" r:id="rId12"/>
    <p:sldId id="390" r:id="rId13"/>
    <p:sldId id="394" r:id="rId14"/>
    <p:sldId id="392" r:id="rId15"/>
    <p:sldId id="393" r:id="rId16"/>
    <p:sldId id="397" r:id="rId17"/>
    <p:sldId id="400" r:id="rId18"/>
    <p:sldId id="396" r:id="rId1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CCCC"/>
    <a:srgbClr val="FF5050"/>
    <a:srgbClr val="C00000"/>
    <a:srgbClr val="00B050"/>
    <a:srgbClr val="7030A0"/>
    <a:srgbClr val="FF9999"/>
    <a:srgbClr val="FFC000"/>
    <a:srgbClr val="2F559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2950A3-D641-4D2B-8048-5BD7551F2BEC}" v="1" dt="2025-09-30T10:13:59.3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Antonio Diez Davila" userId="886ad8f0da6a8ec7" providerId="LiveId" clId="{2CA4E76D-3A80-4461-9321-CEF86D36FBDA}"/>
    <pc:docChg chg="custSel modSld">
      <pc:chgData name="Jose Antonio Diez Davila" userId="886ad8f0da6a8ec7" providerId="LiveId" clId="{2CA4E76D-3A80-4461-9321-CEF86D36FBDA}" dt="2025-09-30T10:14:26.883" v="72" actId="1076"/>
      <pc:docMkLst>
        <pc:docMk/>
      </pc:docMkLst>
      <pc:sldChg chg="addSp delSp modSp mod">
        <pc:chgData name="Jose Antonio Diez Davila" userId="886ad8f0da6a8ec7" providerId="LiveId" clId="{2CA4E76D-3A80-4461-9321-CEF86D36FBDA}" dt="2025-09-30T10:14:26.883" v="72" actId="1076"/>
        <pc:sldMkLst>
          <pc:docMk/>
          <pc:sldMk cId="3763710585" sldId="368"/>
        </pc:sldMkLst>
        <pc:spChg chg="del">
          <ac:chgData name="Jose Antonio Diez Davila" userId="886ad8f0da6a8ec7" providerId="LiveId" clId="{2CA4E76D-3A80-4461-9321-CEF86D36FBDA}" dt="2025-09-30T10:13:29.346" v="57" actId="26606"/>
          <ac:spMkLst>
            <pc:docMk/>
            <pc:sldMk cId="3763710585" sldId="368"/>
            <ac:spMk id="13" creationId="{11BE3FA7-0D70-4431-814F-D8C40576EA93}"/>
          </ac:spMkLst>
        </pc:spChg>
        <pc:picChg chg="del mod">
          <ac:chgData name="Jose Antonio Diez Davila" userId="886ad8f0da6a8ec7" providerId="LiveId" clId="{2CA4E76D-3A80-4461-9321-CEF86D36FBDA}" dt="2025-09-30T10:13:46.614" v="62" actId="478"/>
          <ac:picMkLst>
            <pc:docMk/>
            <pc:sldMk cId="3763710585" sldId="368"/>
            <ac:picMk id="2" creationId="{F01C5955-83DD-BD1B-252A-64B80A40EF4B}"/>
          </ac:picMkLst>
        </pc:picChg>
        <pc:picChg chg="mod ord">
          <ac:chgData name="Jose Antonio Diez Davila" userId="886ad8f0da6a8ec7" providerId="LiveId" clId="{2CA4E76D-3A80-4461-9321-CEF86D36FBDA}" dt="2025-09-30T10:14:23.304" v="71" actId="1076"/>
          <ac:picMkLst>
            <pc:docMk/>
            <pc:sldMk cId="3763710585" sldId="368"/>
            <ac:picMk id="3" creationId="{5C1012F8-3081-7361-0872-BE8DC8B98781}"/>
          </ac:picMkLst>
        </pc:picChg>
        <pc:picChg chg="del">
          <ac:chgData name="Jose Antonio Diez Davila" userId="886ad8f0da6a8ec7" providerId="LiveId" clId="{2CA4E76D-3A80-4461-9321-CEF86D36FBDA}" dt="2025-09-30T10:12:01.737" v="0" actId="478"/>
          <ac:picMkLst>
            <pc:docMk/>
            <pc:sldMk cId="3763710585" sldId="368"/>
            <ac:picMk id="4" creationId="{53CE881B-69CE-748D-4A0B-721C457CA3B8}"/>
          </ac:picMkLst>
        </pc:picChg>
        <pc:picChg chg="del">
          <ac:chgData name="Jose Antonio Diez Davila" userId="886ad8f0da6a8ec7" providerId="LiveId" clId="{2CA4E76D-3A80-4461-9321-CEF86D36FBDA}" dt="2025-09-30T10:12:06.463" v="3" actId="478"/>
          <ac:picMkLst>
            <pc:docMk/>
            <pc:sldMk cId="3763710585" sldId="368"/>
            <ac:picMk id="6" creationId="{0E0FD175-9753-70C2-A1CA-E380A1F67485}"/>
          </ac:picMkLst>
        </pc:picChg>
        <pc:picChg chg="add mod">
          <ac:chgData name="Jose Antonio Diez Davila" userId="886ad8f0da6a8ec7" providerId="LiveId" clId="{2CA4E76D-3A80-4461-9321-CEF86D36FBDA}" dt="2025-09-30T10:13:29.346" v="57" actId="26606"/>
          <ac:picMkLst>
            <pc:docMk/>
            <pc:sldMk cId="3763710585" sldId="368"/>
            <ac:picMk id="7" creationId="{4CB55AE6-ED58-9123-11E3-812CE153CF9C}"/>
          </ac:picMkLst>
        </pc:picChg>
        <pc:picChg chg="add mod ord">
          <ac:chgData name="Jose Antonio Diez Davila" userId="886ad8f0da6a8ec7" providerId="LiveId" clId="{2CA4E76D-3A80-4461-9321-CEF86D36FBDA}" dt="2025-09-30T10:13:29.346" v="57" actId="26606"/>
          <ac:picMkLst>
            <pc:docMk/>
            <pc:sldMk cId="3763710585" sldId="368"/>
            <ac:picMk id="9" creationId="{40D87235-1D64-C386-C123-575C46ACEB55}"/>
          </ac:picMkLst>
        </pc:picChg>
        <pc:picChg chg="add mod">
          <ac:chgData name="Jose Antonio Diez Davila" userId="886ad8f0da6a8ec7" providerId="LiveId" clId="{2CA4E76D-3A80-4461-9321-CEF86D36FBDA}" dt="2025-09-30T10:14:26.883" v="72" actId="1076"/>
          <ac:picMkLst>
            <pc:docMk/>
            <pc:sldMk cId="3763710585" sldId="368"/>
            <ac:picMk id="11" creationId="{B97425F4-CCC1-7F52-6837-EF083718DCCE}"/>
          </ac:picMkLst>
        </pc:picChg>
        <pc:cxnChg chg="add">
          <ac:chgData name="Jose Antonio Diez Davila" userId="886ad8f0da6a8ec7" providerId="LiveId" clId="{2CA4E76D-3A80-4461-9321-CEF86D36FBDA}" dt="2025-09-30T10:13:29.346" v="57" actId="26606"/>
          <ac:cxnSpMkLst>
            <pc:docMk/>
            <pc:sldMk cId="3763710585" sldId="368"/>
            <ac:cxnSpMk id="18" creationId="{DCD67800-37AC-4E14-89B0-F79DCB3FB86D}"/>
          </ac:cxnSpMkLst>
        </pc:cxnChg>
        <pc:cxnChg chg="add">
          <ac:chgData name="Jose Antonio Diez Davila" userId="886ad8f0da6a8ec7" providerId="LiveId" clId="{2CA4E76D-3A80-4461-9321-CEF86D36FBDA}" dt="2025-09-30T10:13:29.346" v="57" actId="26606"/>
          <ac:cxnSpMkLst>
            <pc:docMk/>
            <pc:sldMk cId="3763710585" sldId="368"/>
            <ac:cxnSpMk id="20" creationId="{20F1788F-A5AE-4188-8274-F7F2E3833ECD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FUENTE!$B$33</c:f>
              <c:strCache>
                <c:ptCount val="1"/>
                <c:pt idx="0">
                  <c:v>Frecuencia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ES_trad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FUENTE!$A$34:$A$39</c:f>
              <c:strCache>
                <c:ptCount val="6"/>
                <c:pt idx="0">
                  <c:v>UMAC</c:v>
                </c:pt>
                <c:pt idx="1">
                  <c:v>SIAPSH Santa Cruz de Tenerife</c:v>
                </c:pt>
                <c:pt idx="2">
                  <c:v>Cruz Roja-Cabildo</c:v>
                </c:pt>
                <c:pt idx="3">
                  <c:v>Centros Alojativos Caritas D.T.</c:v>
                </c:pt>
                <c:pt idx="4">
                  <c:v>SIAPSH San Cristóbal de La laguna </c:v>
                </c:pt>
                <c:pt idx="5">
                  <c:v>Base 25</c:v>
                </c:pt>
              </c:strCache>
            </c:strRef>
          </c:cat>
          <c:val>
            <c:numRef>
              <c:f>FUENTE!$B$34:$B$39</c:f>
              <c:numCache>
                <c:formatCode>General</c:formatCode>
                <c:ptCount val="6"/>
                <c:pt idx="0">
                  <c:v>1092</c:v>
                </c:pt>
                <c:pt idx="1">
                  <c:v>1032</c:v>
                </c:pt>
                <c:pt idx="2">
                  <c:v>327</c:v>
                </c:pt>
                <c:pt idx="3">
                  <c:v>236</c:v>
                </c:pt>
                <c:pt idx="4">
                  <c:v>101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6-45FE-A423-3E758949FF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33138159"/>
        <c:axId val="233121519"/>
      </c:barChart>
      <c:catAx>
        <c:axId val="23313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33121519"/>
        <c:crosses val="autoZero"/>
        <c:auto val="1"/>
        <c:lblAlgn val="ctr"/>
        <c:lblOffset val="100"/>
        <c:noMultiLvlLbl val="0"/>
      </c:catAx>
      <c:valAx>
        <c:axId val="233121519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3313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100" b="1">
          <a:solidFill>
            <a:sysClr val="windowText" lastClr="000000"/>
          </a:solidFill>
        </a:defRPr>
      </a:pPr>
      <a:endParaRPr lang="es-ES_tradn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34E-40F8-BA89-AC2A08D7983E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34E-40F8-BA89-AC2A08D7983E}"/>
              </c:ext>
            </c:extLst>
          </c:dPt>
          <c:dPt>
            <c:idx val="2"/>
            <c:bubble3D val="0"/>
            <c:spPr>
              <a:solidFill>
                <a:srgbClr val="FF999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34E-40F8-BA89-AC2A08D7983E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34E-40F8-BA89-AC2A08D7983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34E-40F8-BA89-AC2A08D7983E}"/>
              </c:ext>
            </c:extLst>
          </c:dPt>
          <c:dLbls>
            <c:dLbl>
              <c:idx val="0"/>
              <c:layout>
                <c:manualLayout>
                  <c:x val="8.2943896795705685E-2"/>
                  <c:y val="0.2537731209959647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4E-40F8-BA89-AC2A08D7983E}"/>
                </c:ext>
              </c:extLst>
            </c:dLbl>
            <c:dLbl>
              <c:idx val="1"/>
              <c:layout>
                <c:manualLayout>
                  <c:x val="-9.1992321900691815E-2"/>
                  <c:y val="0.1370958239863256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4E-40F8-BA89-AC2A08D7983E}"/>
                </c:ext>
              </c:extLst>
            </c:dLbl>
            <c:dLbl>
              <c:idx val="2"/>
              <c:layout>
                <c:manualLayout>
                  <c:x val="-9.0484251049860742E-2"/>
                  <c:y val="0.1429296888368077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4E-40F8-BA89-AC2A08D7983E}"/>
                </c:ext>
              </c:extLst>
            </c:dLbl>
            <c:dLbl>
              <c:idx val="3"/>
              <c:layout>
                <c:manualLayout>
                  <c:x val="-8.2943896795705685E-2"/>
                  <c:y val="-0.1108434321591570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4E-40F8-BA89-AC2A08D7983E}"/>
                </c:ext>
              </c:extLst>
            </c:dLbl>
            <c:dLbl>
              <c:idx val="4"/>
              <c:layout>
                <c:manualLayout>
                  <c:x val="2.5214321734745334E-3"/>
                  <c:y val="-2.723867892407218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4E-40F8-BA89-AC2A08D7983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+mn-cs"/>
                  </a:defRPr>
                </a:pPr>
                <a:endParaRPr lang="es-ES_trad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ETHOS!$H$3:$H$6</c:f>
              <c:strCache>
                <c:ptCount val="4"/>
                <c:pt idx="0">
                  <c:v>Categoría A "Sin Techo"</c:v>
                </c:pt>
                <c:pt idx="1">
                  <c:v>Categoría B "Sin Vivienda"</c:v>
                </c:pt>
                <c:pt idx="2">
                  <c:v>Categoría C "Vivienda Insegura"</c:v>
                </c:pt>
                <c:pt idx="3">
                  <c:v>Categoría D "Vivienda Inadecuada"</c:v>
                </c:pt>
              </c:strCache>
            </c:strRef>
          </c:cat>
          <c:val>
            <c:numRef>
              <c:f>ETHOS!$I$3:$I$6</c:f>
              <c:numCache>
                <c:formatCode>0.0</c:formatCode>
                <c:ptCount val="4"/>
                <c:pt idx="0">
                  <c:v>46.264975334742779</c:v>
                </c:pt>
                <c:pt idx="1">
                  <c:v>15.891472868217054</c:v>
                </c:pt>
                <c:pt idx="2">
                  <c:v>11.839323467230445</c:v>
                </c:pt>
                <c:pt idx="3">
                  <c:v>26.004228329809727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34E-40F8-BA89-AC2A08D7983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8982669653517755E-2"/>
          <c:y val="0.16978453056566209"/>
          <c:w val="0.32214821771131819"/>
          <c:h val="0.555831438518845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s-ES_tradnl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200" b="1">
          <a:latin typeface="Gill Sans MT" panose="020B0502020104020203" pitchFamily="34" charset="0"/>
        </a:defRPr>
      </a:pPr>
      <a:endParaRPr lang="es-ES_trad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07-477E-9B27-6E914577DE8F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07-477E-9B27-6E914577DE8F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907-477E-9B27-6E914577DE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907-477E-9B27-6E914577DE8F}"/>
              </c:ext>
            </c:extLst>
          </c:dPt>
          <c:dLbls>
            <c:dLbl>
              <c:idx val="2"/>
              <c:layout>
                <c:manualLayout>
                  <c:x val="4.6820563092264018E-2"/>
                  <c:y val="3.883486374292234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07-477E-9B27-6E914577DE8F}"/>
                </c:ext>
              </c:extLst>
            </c:dLbl>
            <c:dLbl>
              <c:idx val="3"/>
              <c:layout>
                <c:manualLayout>
                  <c:x val="-4.7222222222222221E-2"/>
                  <c:y val="-1.941747572815533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07-477E-9B27-6E914577DE8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GENERO!$B$14:$B$17</c:f>
              <c:strCache>
                <c:ptCount val="4"/>
                <c:pt idx="0">
                  <c:v>Hombre</c:v>
                </c:pt>
                <c:pt idx="1">
                  <c:v>Mujer</c:v>
                </c:pt>
                <c:pt idx="2">
                  <c:v>Trans</c:v>
                </c:pt>
                <c:pt idx="3">
                  <c:v>NS/NC</c:v>
                </c:pt>
              </c:strCache>
            </c:strRef>
          </c:cat>
          <c:val>
            <c:numRef>
              <c:f>GENERO!$C$14:$C$17</c:f>
              <c:numCache>
                <c:formatCode>General</c:formatCode>
                <c:ptCount val="4"/>
                <c:pt idx="0">
                  <c:v>2144</c:v>
                </c:pt>
                <c:pt idx="1">
                  <c:v>668</c:v>
                </c:pt>
                <c:pt idx="2">
                  <c:v>23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07-477E-9B27-6E914577DE8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241480357124039"/>
          <c:y val="0.3092763849622655"/>
          <c:w val="0.13797341597360571"/>
          <c:h val="0.278578471459613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000"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EAC-4510-B32F-43D5C0DE4ECF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EAC-4510-B32F-43D5C0DE4ECF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EAC-4510-B32F-43D5C0DE4ECF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EAC-4510-B32F-43D5C0DE4ECF}"/>
              </c:ext>
            </c:extLst>
          </c:dPt>
          <c:dPt>
            <c:idx val="4"/>
            <c:bubble3D val="0"/>
            <c:spPr>
              <a:solidFill>
                <a:srgbClr val="FF7C8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EAC-4510-B32F-43D5C0DE4E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EAC-4510-B32F-43D5C0DE4ECF}"/>
              </c:ext>
            </c:extLst>
          </c:dPt>
          <c:dLbls>
            <c:dLbl>
              <c:idx val="4"/>
              <c:layout>
                <c:manualLayout>
                  <c:x val="3.6567136539729338E-2"/>
                  <c:y val="3.661818603365402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AC-4510-B32F-43D5C0DE4ECF}"/>
                </c:ext>
              </c:extLst>
            </c:dLbl>
            <c:dLbl>
              <c:idx val="5"/>
              <c:layout>
                <c:manualLayout>
                  <c:x val="-2.8070175438596492E-2"/>
                  <c:y val="-4.308023694130317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EAC-4510-B32F-43D5C0DE4EC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NACIONALIDAD!$A$205:$A$210</c:f>
              <c:strCache>
                <c:ptCount val="6"/>
                <c:pt idx="0">
                  <c:v>Nacional</c:v>
                </c:pt>
                <c:pt idx="1">
                  <c:v>Comunitaria</c:v>
                </c:pt>
                <c:pt idx="2">
                  <c:v>Residencias regularizadas</c:v>
                </c:pt>
                <c:pt idx="3">
                  <c:v>Situaciones irregulares</c:v>
                </c:pt>
                <c:pt idx="4">
                  <c:v>Apátrida</c:v>
                </c:pt>
                <c:pt idx="5">
                  <c:v>NS/NC</c:v>
                </c:pt>
              </c:strCache>
            </c:strRef>
          </c:cat>
          <c:val>
            <c:numRef>
              <c:f>NACIONALIDAD!$B$205:$B$210</c:f>
              <c:numCache>
                <c:formatCode>General</c:formatCode>
                <c:ptCount val="6"/>
                <c:pt idx="0">
                  <c:v>1592</c:v>
                </c:pt>
                <c:pt idx="1">
                  <c:v>484</c:v>
                </c:pt>
                <c:pt idx="2">
                  <c:v>342</c:v>
                </c:pt>
                <c:pt idx="3">
                  <c:v>398</c:v>
                </c:pt>
                <c:pt idx="4">
                  <c:v>5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EAC-4510-B32F-43D5C0DE4E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983318642084129"/>
          <c:y val="0.15802308403408805"/>
          <c:w val="0.33061310656958098"/>
          <c:h val="0.63466915163350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9F350-5C6B-442A-8F31-557708814762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4C2-21B8-4556-ACF2-1DE8B2C0257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666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S_tradnl" sz="140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9181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9613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838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S_tradnl" sz="140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93741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S_tradnl" sz="140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9573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2478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024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s-ES_tradnl" sz="120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8364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328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es-ES_tradnl" sz="1400"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14199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944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07FDB-7E2F-DAEB-4C2C-F2DF8975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EB5F10-3B5D-C0EE-CF76-A91E5C4AC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5C9DC2D-F27E-A67F-DBE0-07D56D94A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657AA0D-7F6B-2E42-10F2-D06C1F001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064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7691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40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8364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94C2-21B8-4556-ACF2-1DE8B2C02575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203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77A04-C699-AC40-F248-71AECA918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E7A678-82DA-09C1-6910-918E1F25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A22581-3DFD-3399-9792-DE94A0CED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62C1D-5E09-F04A-7B1F-4D43C50F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0D1A08-2F67-2F87-EA14-910ADE78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642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6DE143-C728-5A7B-E930-83877A28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C649E6-7799-E5CE-A4F3-DD306B334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4D7974-FBAF-AA2D-5D13-5478F18EB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44A94-5BBE-8DEB-3399-60AE2DE7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75EEB6-0BD7-638B-F676-D98F0CA9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057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F5CC83-9542-B485-C900-38208897BA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520783-707D-C737-7A4A-63FA74818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2BAFD5-09F0-13E9-618E-45F8AD77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E92D51-FFAE-0060-628F-4F4FD8C9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2A3840-8C09-27E4-A1F8-EFBFF754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276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7C7242-C5F3-3367-5ED0-608328BE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122BE8-AF3B-30EB-AE19-DF61DC1EC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219746-6895-9910-557F-35CC7225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388EA7-E062-69F5-6F37-2556058A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FCE898-6E7F-BD4E-FE11-D7F8FE1D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89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C5749-FCBD-AFDF-CD42-12BC9BEA4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D84E32-AC79-BE79-129C-3F589AEBC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4AE6DE-9E94-076D-073F-9140E593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4828CC-15AA-A044-8F51-2DDA0664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D5D317-3D99-E690-B6CD-83A77D54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37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42A19-DF9A-1A8C-3A73-42E88D1E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58766C-BAA4-48D5-B160-07EAFB985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F8696-9B5B-3F99-F4FC-590DA1524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242DEC-B460-7F7D-95C9-84324AE4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2EC1A9-BB16-2636-DAB9-1977F3EA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57B874-7C85-8671-A64B-82340DA0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335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74DE2-6E3C-58D0-2694-8BF06E80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F8DCD2-E6C4-58D7-8831-2DED01118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F11BA9-460E-758C-066F-2925BEFCF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63D458-1C97-E16F-FA3C-196D281DC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2034F2E-ABEC-8A75-E7A4-BF95A30EA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DA46655-C3DF-D5DD-F7A9-001D671FC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30827EF-9378-639F-FE69-7143596B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12C5423-5B41-9989-6E81-6E2BCB6E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000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9CFFD-9481-CD2A-BE44-0CF4C8FA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3E235C5-CE4C-7390-6E9A-1B35E672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0DCC7F-6490-9E73-F65D-44DC29C7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83D700-FD27-C07E-2A8F-BF7713E6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547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40D486C-7831-5915-A350-5CC7FA42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BB75BF-1982-43EB-A9A2-93A9771B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2DFAED-481D-6CA9-47C8-56CD29D1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1401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88FF2-AC11-259D-744A-7B699B44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35D6F2-1775-370A-A97E-1DE9A5D0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D43490-6AE2-7C00-F1D2-B32C7B089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4F07AC-DB4C-77A1-9FA6-2F7BF701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88DA93-00D5-DA4F-C51D-C093AD9E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A380D1-1E1B-033A-F309-42E0A80B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5839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BE828-2610-728F-3FAE-C8ABBA17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65A10E-B95E-4C44-D86D-F68962EDE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26A495-2D35-32E0-B960-8700B4277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F151AF-6C8A-628C-EC0C-16B94B4D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3509DB-E1CB-1165-84ED-FEC3080B1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35DD52-1C29-4689-7F1B-FB91D988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3144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732741-2EA6-DFF9-E3F8-A53C0258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71E0FB-1790-1A04-58FF-E8F91C400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4A6140-B83A-B4C0-D39F-FFDD7BF6D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44057-B8A5-4D6B-A5CB-E4F0909C450E}" type="datetimeFigureOut">
              <a:rPr lang="es-ES_tradnl" smtClean="0"/>
              <a:t>06/10/2025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1EA167-6C1D-7D11-57BB-5C98BD028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D117BA-F5E8-9FBC-2988-84B3F9790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36C25-11EE-45FE-A62E-2F90BC460B0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572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jpg"/><Relationship Id="rId4" Type="http://schemas.openxmlformats.org/officeDocument/2006/relationships/chart" Target="../charts/char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40D87235-1D64-C386-C123-575C46AC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4CB55AE6-ED58-9123-11E3-812CE153C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142084"/>
            <a:ext cx="3517120" cy="4567688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5C1012F8-3081-7361-0872-BE8DC8B98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22" y="1123527"/>
            <a:ext cx="2224877" cy="1547863"/>
          </a:xfrm>
          <a:prstGeom prst="rect">
            <a:avLst/>
          </a:prstGeom>
        </p:spPr>
      </p:pic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B97425F4-CCC1-7F52-6837-EF083718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2" y="4265287"/>
            <a:ext cx="251875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1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8632CB-7CA9-CED7-2406-20933190E8A6}"/>
              </a:ext>
            </a:extLst>
          </p:cNvPr>
          <p:cNvSpPr txBox="1"/>
          <p:nvPr/>
        </p:nvSpPr>
        <p:spPr>
          <a:xfrm>
            <a:off x="3045231" y="311743"/>
            <a:ext cx="6096000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4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¿Cuántas mujeres hay en Tenerife en SERE? ¿Cómo afecta el género a las personas SERE?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82D7CB9-C691-550E-208F-7DA329B11169}"/>
              </a:ext>
            </a:extLst>
          </p:cNvPr>
          <p:cNvSpPr txBox="1"/>
          <p:nvPr/>
        </p:nvSpPr>
        <p:spPr>
          <a:xfrm>
            <a:off x="2675141" y="1291709"/>
            <a:ext cx="6836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000" b="1" i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Distribución por género (según categorías autoidentificadas) </a:t>
            </a:r>
            <a:endParaRPr lang="es-ES_tradnl" sz="2000" i="1">
              <a:solidFill>
                <a:srgbClr val="C00000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09048DA-233C-0E26-6CC4-0DB0D639F3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6900275"/>
              </p:ext>
            </p:extLst>
          </p:nvPr>
        </p:nvGraphicFramePr>
        <p:xfrm>
          <a:off x="1616258" y="1590468"/>
          <a:ext cx="7895064" cy="5254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:a16="http://schemas.microsoft.com/office/drawing/2014/main" id="{321729D9-B442-F0FB-DB4C-8DF6413EC7B7}"/>
              </a:ext>
            </a:extLst>
          </p:cNvPr>
          <p:cNvGrpSpPr/>
          <p:nvPr/>
        </p:nvGrpSpPr>
        <p:grpSpPr>
          <a:xfrm>
            <a:off x="0" y="4592735"/>
            <a:ext cx="12211533" cy="2179139"/>
            <a:chOff x="0" y="4592735"/>
            <a:chExt cx="12211533" cy="2179139"/>
          </a:xfrm>
        </p:grpSpPr>
        <p:pic>
          <p:nvPicPr>
            <p:cNvPr id="11" name="Imagen 10" descr="Un dibujo en blanco y negro&#10;&#10;El contenido generado por IA puede ser incorrecto.">
              <a:extLst>
                <a:ext uri="{FF2B5EF4-FFF2-40B4-BE49-F238E27FC236}">
                  <a16:creationId xmlns:a16="http://schemas.microsoft.com/office/drawing/2014/main" id="{4472B634-2419-59CF-5F7E-D22D47AB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474" y="4592735"/>
              <a:ext cx="5173059" cy="2179139"/>
            </a:xfrm>
            <a:prstGeom prst="rect">
              <a:avLst/>
            </a:prstGeom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CB791176-C580-C351-7AED-1A7058687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589618"/>
              <a:ext cx="70384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EB09C93-10DD-961C-7694-9457C9777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15D7C06C-0A6C-DECC-C69D-308F9C107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2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A08251-E1BD-3763-92A4-37EB15A22EDE}"/>
              </a:ext>
            </a:extLst>
          </p:cNvPr>
          <p:cNvSpPr txBox="1"/>
          <p:nvPr/>
        </p:nvSpPr>
        <p:spPr>
          <a:xfrm>
            <a:off x="1852615" y="368199"/>
            <a:ext cx="8486769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4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¿Cuántas personas de origen extranjero en SERE hay en Tenerife?</a:t>
            </a:r>
            <a:endParaRPr lang="es-ES_tradnl" sz="2400" i="1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1AA068-2F7D-FCC9-C20F-F6DDAAB51279}"/>
              </a:ext>
            </a:extLst>
          </p:cNvPr>
          <p:cNvSpPr txBox="1"/>
          <p:nvPr/>
        </p:nvSpPr>
        <p:spPr>
          <a:xfrm>
            <a:off x="8511721" y="2202145"/>
            <a:ext cx="3249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>
                <a:latin typeface="+mj-lt"/>
              </a:rPr>
              <a:t>Personas </a:t>
            </a:r>
            <a:r>
              <a:rPr lang="es-ES" sz="2000" b="1" i="1" dirty="0">
                <a:solidFill>
                  <a:srgbClr val="C00000"/>
                </a:solidFill>
                <a:latin typeface="+mj-lt"/>
              </a:rPr>
              <a:t>Nacionales</a:t>
            </a:r>
            <a:r>
              <a:rPr lang="es-ES" sz="2000" b="1" i="1" dirty="0">
                <a:latin typeface="+mj-lt"/>
              </a:rPr>
              <a:t> </a:t>
            </a:r>
          </a:p>
          <a:p>
            <a:pPr algn="ctr"/>
            <a:r>
              <a:rPr lang="es-ES" sz="4000" b="1" i="1" dirty="0">
                <a:latin typeface="+mj-lt"/>
              </a:rPr>
              <a:t>56,7%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B973C72-2B8A-317E-F304-D7EBEF48F150}"/>
              </a:ext>
            </a:extLst>
          </p:cNvPr>
          <p:cNvSpPr txBox="1"/>
          <p:nvPr/>
        </p:nvSpPr>
        <p:spPr>
          <a:xfrm>
            <a:off x="8511721" y="3275016"/>
            <a:ext cx="3249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>
                <a:latin typeface="+mj-lt"/>
              </a:rPr>
              <a:t>Personas </a:t>
            </a:r>
            <a:r>
              <a:rPr lang="es-ES" sz="2000" b="1" i="1" dirty="0">
                <a:solidFill>
                  <a:srgbClr val="C00000"/>
                </a:solidFill>
                <a:latin typeface="+mj-lt"/>
              </a:rPr>
              <a:t>Extranjeras</a:t>
            </a:r>
            <a:r>
              <a:rPr lang="es-ES" sz="2000" b="1" i="1" dirty="0">
                <a:latin typeface="+mj-lt"/>
              </a:rPr>
              <a:t> </a:t>
            </a:r>
          </a:p>
          <a:p>
            <a:pPr algn="ctr"/>
            <a:r>
              <a:rPr lang="es-ES" sz="4000" b="1" i="1" dirty="0">
                <a:latin typeface="+mj-lt"/>
              </a:rPr>
              <a:t>43,3%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A547902-D285-0AD7-7BCB-5603BE40D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65037" y="4168002"/>
            <a:ext cx="2095500" cy="2574703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E982105-C879-AB02-CF40-7BDC178095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800457"/>
              </p:ext>
            </p:extLst>
          </p:nvPr>
        </p:nvGraphicFramePr>
        <p:xfrm>
          <a:off x="1187552" y="1292123"/>
          <a:ext cx="7877175" cy="5118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98BB34E5-260B-1956-D282-72B4EDE07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5775E6F4-EF1D-C5D1-31B8-78816DCAE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5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AD02A0-DF70-77E5-02D9-B21AD8385899}"/>
              </a:ext>
            </a:extLst>
          </p:cNvPr>
          <p:cNvSpPr txBox="1"/>
          <p:nvPr/>
        </p:nvSpPr>
        <p:spPr>
          <a:xfrm>
            <a:off x="1849847" y="392150"/>
            <a:ext cx="8486769" cy="96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_tradn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¿Cuáles son los principales problemas de salud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s-ES_tradn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las personas en SERE?</a:t>
            </a:r>
            <a:endParaRPr lang="es-ES_tradn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 descr="Un 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02743B6-179C-1D66-AF22-F52D2C00F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419"/>
            <a:ext cx="2874896" cy="1047742"/>
          </a:xfrm>
          <a:prstGeom prst="rect">
            <a:avLst/>
          </a:prstGeom>
        </p:spPr>
      </p:pic>
      <p:pic>
        <p:nvPicPr>
          <p:cNvPr id="15" name="Imagen 1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A713BC9-E1F9-D35F-E8EF-1C357D045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535" y="5326629"/>
            <a:ext cx="2428093" cy="1174969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E1AC051-6A74-0AF5-6BD2-193B41DE11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584271"/>
              </p:ext>
            </p:extLst>
          </p:nvPr>
        </p:nvGraphicFramePr>
        <p:xfrm>
          <a:off x="1710812" y="2003787"/>
          <a:ext cx="9304894" cy="1373755"/>
        </p:xfrm>
        <a:graphic>
          <a:graphicData uri="http://schemas.openxmlformats.org/drawingml/2006/table">
            <a:tbl>
              <a:tblPr/>
              <a:tblGrid>
                <a:gridCol w="7106888">
                  <a:extLst>
                    <a:ext uri="{9D8B030D-6E8A-4147-A177-3AD203B41FA5}">
                      <a16:colId xmlns:a16="http://schemas.microsoft.com/office/drawing/2014/main" val="1923744864"/>
                    </a:ext>
                  </a:extLst>
                </a:gridCol>
                <a:gridCol w="1099003">
                  <a:extLst>
                    <a:ext uri="{9D8B030D-6E8A-4147-A177-3AD203B41FA5}">
                      <a16:colId xmlns:a16="http://schemas.microsoft.com/office/drawing/2014/main" val="1652532953"/>
                    </a:ext>
                  </a:extLst>
                </a:gridCol>
                <a:gridCol w="1099003">
                  <a:extLst>
                    <a:ext uri="{9D8B030D-6E8A-4147-A177-3AD203B41FA5}">
                      <a16:colId xmlns:a16="http://schemas.microsoft.com/office/drawing/2014/main" val="3657002329"/>
                    </a:ext>
                  </a:extLst>
                </a:gridCol>
              </a:tblGrid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1" i="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44546A"/>
                          </a:highlight>
                          <a:latin typeface="Calibri" panose="020F0502020204030204" pitchFamily="34" charset="0"/>
                        </a:rPr>
                        <a:t>Personas con enfermedades crónicas diagnosticadas</a:t>
                      </a:r>
                    </a:p>
                  </a:txBody>
                  <a:tcPr marL="13738" marR="13738" marT="1373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4546A"/>
                          </a:highlight>
                          <a:latin typeface="Calibri" panose="020F0502020204030204" pitchFamily="34" charset="0"/>
                        </a:rPr>
                        <a:t>Frecuencia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4546A"/>
                          </a:highlight>
                          <a:latin typeface="Calibri" panose="020F0502020204030204" pitchFamily="34" charset="0"/>
                        </a:rPr>
                        <a:t>Porcentaje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972495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tienen problemática de salud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1574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964784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Personas con enfermedades crónicas diagnosticadas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1264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44,5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917246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Subtotal de personas con enfermedades que suman comorbilidad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666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23,5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254836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6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2838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55726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B1B34CD-D1BF-A4C7-4229-1B1D18F68D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666678"/>
              </p:ext>
            </p:extLst>
          </p:nvPr>
        </p:nvGraphicFramePr>
        <p:xfrm>
          <a:off x="1759969" y="3982088"/>
          <a:ext cx="9304895" cy="1932026"/>
        </p:xfrm>
        <a:graphic>
          <a:graphicData uri="http://schemas.openxmlformats.org/drawingml/2006/table">
            <a:tbl>
              <a:tblPr/>
              <a:tblGrid>
                <a:gridCol w="7106889">
                  <a:extLst>
                    <a:ext uri="{9D8B030D-6E8A-4147-A177-3AD203B41FA5}">
                      <a16:colId xmlns:a16="http://schemas.microsoft.com/office/drawing/2014/main" val="2149402269"/>
                    </a:ext>
                  </a:extLst>
                </a:gridCol>
                <a:gridCol w="1099003">
                  <a:extLst>
                    <a:ext uri="{9D8B030D-6E8A-4147-A177-3AD203B41FA5}">
                      <a16:colId xmlns:a16="http://schemas.microsoft.com/office/drawing/2014/main" val="2151858005"/>
                    </a:ext>
                  </a:extLst>
                </a:gridCol>
                <a:gridCol w="1099003">
                  <a:extLst>
                    <a:ext uri="{9D8B030D-6E8A-4147-A177-3AD203B41FA5}">
                      <a16:colId xmlns:a16="http://schemas.microsoft.com/office/drawing/2014/main" val="1336121816"/>
                    </a:ext>
                  </a:extLst>
                </a:gridCol>
              </a:tblGrid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6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44546A"/>
                          </a:highlight>
                          <a:latin typeface="Calibri" panose="020F0502020204030204" pitchFamily="34" charset="0"/>
                        </a:rPr>
                        <a:t>Personas con adicciones reconocidas</a:t>
                      </a:r>
                    </a:p>
                  </a:txBody>
                  <a:tcPr marL="13738" marR="13738" marT="1373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4546A"/>
                          </a:highlight>
                          <a:latin typeface="Calibri" panose="020F0502020204030204" pitchFamily="34" charset="0"/>
                        </a:rPr>
                        <a:t>Frecuencia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4546A"/>
                          </a:highlight>
                          <a:latin typeface="Calibri" panose="020F0502020204030204" pitchFamily="34" charset="0"/>
                        </a:rPr>
                        <a:t>Porcentaje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903410"/>
                  </a:ext>
                </a:extLst>
              </a:tr>
              <a:tr h="28352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 tienen problemática de adicciones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2175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662598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Personas con adicciones reconocidas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663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23,4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387346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Subtotal de personas con adicciones múltiples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11,6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530787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b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2838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0000"/>
                          </a:highlight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768821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b"/>
                      <a:endParaRPr lang="es-ES_tradn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38" marR="13738" marT="137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_tradn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38" marR="13738" marT="137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_tradnl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738" marR="13738" marT="1373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188248"/>
                  </a:ext>
                </a:extLst>
              </a:tr>
              <a:tr h="274751">
                <a:tc>
                  <a:txBody>
                    <a:bodyPr/>
                    <a:lstStyle/>
                    <a:p>
                      <a:pPr algn="l" fontAlgn="ctr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Personas con Patología Dual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248</a:t>
                      </a:r>
                    </a:p>
                  </a:txBody>
                  <a:tcPr marL="13738" marR="13738" marT="137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8,7</a:t>
                      </a:r>
                    </a:p>
                  </a:txBody>
                  <a:tcPr marL="13738" marR="13738" marT="137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116811"/>
                  </a:ext>
                </a:extLst>
              </a:tr>
            </a:tbl>
          </a:graphicData>
        </a:graphic>
      </p:graphicFrame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A52B4E6F-3199-729E-CDC1-15A2B3A8B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8B053FB0-046B-90B4-F2C9-299FC5330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A08251-E1BD-3763-92A4-37EB15A22EDE}"/>
              </a:ext>
            </a:extLst>
          </p:cNvPr>
          <p:cNvSpPr txBox="1"/>
          <p:nvPr/>
        </p:nvSpPr>
        <p:spPr>
          <a:xfrm>
            <a:off x="3181350" y="305296"/>
            <a:ext cx="548878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8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Propuestas aportadas al informe</a:t>
            </a:r>
            <a:endParaRPr lang="es-ES_tradnl" sz="2800" i="1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FF8A7E-5884-04E9-C510-A0A32AE9DC26}"/>
              </a:ext>
            </a:extLst>
          </p:cNvPr>
          <p:cNvSpPr txBox="1"/>
          <p:nvPr/>
        </p:nvSpPr>
        <p:spPr>
          <a:xfrm>
            <a:off x="2091170" y="1302186"/>
            <a:ext cx="8014855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Font typeface="Wingdings" panose="05000000000000000000" pitchFamily="2" charset="2"/>
              <a:buChar char=""/>
            </a:pPr>
            <a:r>
              <a:rPr lang="es-ES" sz="20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“Marco Estratégico Insular para la Inclusión Social y Comunitaria de las Personas en Situación de Sinhogarismo de la isla de Tenerife” 2024.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D1E98F-C14D-404F-624F-70CB5F67F720}"/>
              </a:ext>
            </a:extLst>
          </p:cNvPr>
          <p:cNvSpPr txBox="1"/>
          <p:nvPr/>
        </p:nvSpPr>
        <p:spPr>
          <a:xfrm>
            <a:off x="2703968" y="2280870"/>
            <a:ext cx="7186492" cy="4228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s-ES" b="1" u="sng" kern="1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 1: Prevención</a:t>
            </a:r>
          </a:p>
          <a:p>
            <a:pPr lvl="0" algn="just">
              <a:lnSpc>
                <a:spcPct val="107000"/>
              </a:lnSpc>
            </a:pPr>
            <a:r>
              <a:rPr lang="es-ES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general</a:t>
            </a:r>
            <a:r>
              <a:rPr lang="es-E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Prevenir las situaciones de sinhogarismo y evitar su cronificación.</a:t>
            </a:r>
          </a:p>
          <a:p>
            <a:pPr lvl="0" algn="just">
              <a:lnSpc>
                <a:spcPct val="107000"/>
              </a:lnSpc>
            </a:pPr>
            <a:endParaRPr lang="es-ES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s-ES" b="1" u="sng" kern="1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 2: Acceso a Derechos</a:t>
            </a:r>
          </a:p>
          <a:p>
            <a:pPr lvl="0" algn="just">
              <a:lnSpc>
                <a:spcPct val="107000"/>
              </a:lnSpc>
            </a:pPr>
            <a:r>
              <a:rPr lang="es-ES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general</a:t>
            </a:r>
            <a:r>
              <a:rPr lang="es-E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Garantizar igualdad de condiciones en el acceso a derechos básicos.</a:t>
            </a:r>
          </a:p>
          <a:p>
            <a:pPr lvl="0" algn="just">
              <a:lnSpc>
                <a:spcPct val="107000"/>
              </a:lnSpc>
            </a:pPr>
            <a:endParaRPr lang="es-ES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s-ES" b="1" u="sng" kern="1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 3: Respuestas Adaptadas y Personalizadas</a:t>
            </a:r>
          </a:p>
          <a:p>
            <a:pPr lvl="0" algn="just">
              <a:lnSpc>
                <a:spcPct val="107000"/>
              </a:lnSpc>
            </a:pPr>
            <a:r>
              <a:rPr lang="es-ES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general: </a:t>
            </a:r>
            <a:r>
              <a:rPr lang="es-E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Ofrecer soluciones específicas para grupos vulnerables.</a:t>
            </a:r>
          </a:p>
          <a:p>
            <a:pPr lvl="0" algn="just">
              <a:lnSpc>
                <a:spcPct val="107000"/>
              </a:lnSpc>
            </a:pPr>
            <a:endParaRPr lang="es-ES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</a:pPr>
            <a:r>
              <a:rPr lang="es-ES" b="1" u="sng" kern="10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 4: Gobernanza y Conocimiento</a:t>
            </a:r>
          </a:p>
          <a:p>
            <a:pPr lvl="0" algn="just">
              <a:lnSpc>
                <a:spcPct val="107000"/>
              </a:lnSpc>
            </a:pPr>
            <a:r>
              <a:rPr lang="es-ES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general: </a:t>
            </a:r>
            <a:r>
              <a:rPr lang="es-E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Coordinar esfuerzos y generar conocimiento.</a:t>
            </a:r>
          </a:p>
          <a:p>
            <a:pPr lvl="0" algn="just">
              <a:lnSpc>
                <a:spcPct val="107000"/>
              </a:lnSpc>
            </a:pPr>
            <a:endParaRPr lang="es-ES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E67EE036-C9C6-FE17-1267-8384960FB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4AE55BBC-C98C-E643-F8E9-9099DF6EC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9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A08251-E1BD-3763-92A4-37EB15A22EDE}"/>
              </a:ext>
            </a:extLst>
          </p:cNvPr>
          <p:cNvSpPr txBox="1"/>
          <p:nvPr/>
        </p:nvSpPr>
        <p:spPr>
          <a:xfrm>
            <a:off x="3181350" y="305296"/>
            <a:ext cx="548878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800" b="1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Propuestas aportadas al informe</a:t>
            </a:r>
            <a:endParaRPr lang="es-ES_tradnl" sz="2800" i="1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FF8A7E-5884-04E9-C510-A0A32AE9DC26}"/>
              </a:ext>
            </a:extLst>
          </p:cNvPr>
          <p:cNvSpPr txBox="1"/>
          <p:nvPr/>
        </p:nvSpPr>
        <p:spPr>
          <a:xfrm>
            <a:off x="2491291" y="2110278"/>
            <a:ext cx="7186492" cy="3208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Declaración de Lisboa sobre la Plataforma europea para combatir el sinhogarismo, realizada el 21 de junio de 2021.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_tradnl" kern="100">
                <a:latin typeface="Gill Sans MT" panose="020B05020201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P</a:t>
            </a:r>
            <a:r>
              <a:rPr lang="es-ES_tradnl" sz="1800" kern="100">
                <a:effectLst/>
                <a:latin typeface="Gill Sans MT" panose="020B05020201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rincipio 19 del Pilar Europeo de los Derechos Sociales, principio que señala: </a:t>
            </a:r>
            <a:r>
              <a:rPr lang="es-ES_tradnl" sz="1600" b="1" i="1" kern="100">
                <a:effectLst/>
                <a:latin typeface="Gill Sans MT" panose="020B05020201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“deberá proporcionarse a las personas necesitadas acceso a viviendas sociales o ayudas a la vivienda de buena calidad. Las personas vulnerables tienen derecho a una asistencia y una protección adecuadas frente a un desalojo forzoso. Deberán facilitarse a las personas sin hogar un alojamiento y los servicios adecuados con el fin de promover su inclusión social”.</a:t>
            </a:r>
            <a:r>
              <a:rPr lang="es-ES_tradnl" sz="1800" i="1" kern="100">
                <a:effectLst/>
                <a:latin typeface="Gill Sans MT" panose="020B05020201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 (2020)</a:t>
            </a:r>
            <a:endParaRPr lang="es-ES_tradnl" kern="10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es-ES_tradnl" sz="1800" i="1">
                <a:effectLst/>
                <a:latin typeface="Gill Sans MT" panose="020B0502020104020203" pitchFamily="34" charset="0"/>
                <a:ea typeface="Aptos" panose="020B0004020202020204" pitchFamily="34" charset="0"/>
                <a:cs typeface="Arial" panose="020B0604020202020204" pitchFamily="34" charset="0"/>
              </a:rPr>
              <a:t>“Estrategia Nacional para la lucha contra el sinhogarismo en España 2023-2030”. </a:t>
            </a:r>
            <a:endParaRPr lang="es-ES_tradnl" sz="14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CE43A9B-3F05-9FE4-98D5-B49A6092EF6D}"/>
              </a:ext>
            </a:extLst>
          </p:cNvPr>
          <p:cNvSpPr txBox="1"/>
          <p:nvPr/>
        </p:nvSpPr>
        <p:spPr>
          <a:xfrm>
            <a:off x="2790825" y="1106061"/>
            <a:ext cx="6886958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s-ES_tradnl" sz="2000" b="1" i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propuestas aportadas se alinean con una demanda generalizada de Acceso a Protección Social y Acceso a Vivienda: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FC3B67D-7E0F-4CFB-B558-E7D7A1A4D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85975319-0EE1-6856-85D3-C456E9B5C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6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176919D4-1145-4B65-9306-51CF29A2F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>
            <a:off x="6209053" y="9535"/>
            <a:ext cx="597934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6F6DFDA-5294-409F-9A4C-F08BDEE29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901" y="5411765"/>
            <a:ext cx="1823245" cy="126844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F1CD60-9236-69F3-5690-3DE45254EAE5}"/>
              </a:ext>
            </a:extLst>
          </p:cNvPr>
          <p:cNvSpPr txBox="1"/>
          <p:nvPr/>
        </p:nvSpPr>
        <p:spPr>
          <a:xfrm>
            <a:off x="7439025" y="3743324"/>
            <a:ext cx="3200399" cy="25695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ES_tradnl" sz="4000" b="1" i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400" b="1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60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Informe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60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2024</a:t>
            </a:r>
            <a:endParaRPr lang="es-ES" sz="4000" b="1" i="1" dirty="0">
              <a:solidFill>
                <a:srgbClr val="C00000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2800" b="1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es-ES_tradnl" sz="5400" b="1" i="1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468D94-FB70-9C22-1CEC-12FCF98722C0}"/>
              </a:ext>
            </a:extLst>
          </p:cNvPr>
          <p:cNvSpPr txBox="1"/>
          <p:nvPr/>
        </p:nvSpPr>
        <p:spPr>
          <a:xfrm>
            <a:off x="7286625" y="966430"/>
            <a:ext cx="4901768" cy="27768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7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Exclusión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7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Residencial Extrema  en Tenerife</a:t>
            </a:r>
            <a:r>
              <a:rPr lang="es-ES" sz="32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32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Contexto de emergencia social sobre la vivienda </a:t>
            </a:r>
            <a:endParaRPr lang="en-US" sz="32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FC2BFC-950A-8C0C-9A5D-1138E9A27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2" y="5945531"/>
            <a:ext cx="6158473" cy="73467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DA6FA7F-A039-CE64-2A2F-C5CBE951DD2C}"/>
              </a:ext>
            </a:extLst>
          </p:cNvPr>
          <p:cNvSpPr txBox="1"/>
          <p:nvPr/>
        </p:nvSpPr>
        <p:spPr>
          <a:xfrm>
            <a:off x="806391" y="4386381"/>
            <a:ext cx="5166474" cy="734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s-ES_tradnl" sz="4000" b="1" i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1100" b="1" i="1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11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www.caritastenerife.org</a:t>
            </a:r>
          </a:p>
        </p:txBody>
      </p:sp>
      <p:pic>
        <p:nvPicPr>
          <p:cNvPr id="19" name="Imagen 18" descr="Código QR&#10;&#10;El contenido generado por IA puede ser incorrecto.">
            <a:extLst>
              <a:ext uri="{FF2B5EF4-FFF2-40B4-BE49-F238E27FC236}">
                <a16:creationId xmlns:a16="http://schemas.microsoft.com/office/drawing/2014/main" id="{14F21BBC-A516-4D56-3F27-4CD88966B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78" y="866225"/>
            <a:ext cx="3467499" cy="34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06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36F6DFDA-5294-409F-9A4C-F08BDEE29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4F2D888-458F-4D29-8639-E6DC5F91D187}"/>
              </a:ext>
            </a:extLst>
          </p:cNvPr>
          <p:cNvSpPr txBox="1"/>
          <p:nvPr/>
        </p:nvSpPr>
        <p:spPr>
          <a:xfrm>
            <a:off x="1762861" y="259239"/>
            <a:ext cx="8421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/>
              <a:t>¿Por qué es necesario un diagnóstico del colectivo de personas en situación de sinhogarismo en la isla de Tenerife?</a:t>
            </a:r>
          </a:p>
        </p:txBody>
      </p:sp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62DAD3EB-EF9D-0C5D-437B-39A8B28008C5}"/>
              </a:ext>
            </a:extLst>
          </p:cNvPr>
          <p:cNvGrpSpPr/>
          <p:nvPr/>
        </p:nvGrpSpPr>
        <p:grpSpPr>
          <a:xfrm>
            <a:off x="208845" y="2077811"/>
            <a:ext cx="2751652" cy="4394236"/>
            <a:chOff x="440493" y="2061809"/>
            <a:chExt cx="2751652" cy="4394236"/>
          </a:xfrm>
        </p:grpSpPr>
        <p:pic>
          <p:nvPicPr>
            <p:cNvPr id="6" name="Imagen 5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3B1736F5-F6CA-0090-FB97-BBD769991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93" y="2787176"/>
              <a:ext cx="2751652" cy="3668869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05BE9ED-E5F4-DE0D-A7A0-139657EACEB9}"/>
                </a:ext>
              </a:extLst>
            </p:cNvPr>
            <p:cNvSpPr txBox="1"/>
            <p:nvPr/>
          </p:nvSpPr>
          <p:spPr>
            <a:xfrm>
              <a:off x="957072" y="2061809"/>
              <a:ext cx="1655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i="1">
                  <a:solidFill>
                    <a:srgbClr val="C00000"/>
                  </a:solidFill>
                  <a:latin typeface="+mj-lt"/>
                </a:rPr>
                <a:t>2020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62E5CE7-EE25-A08B-AD11-D7D9F660F05D}"/>
              </a:ext>
            </a:extLst>
          </p:cNvPr>
          <p:cNvGrpSpPr/>
          <p:nvPr/>
        </p:nvGrpSpPr>
        <p:grpSpPr>
          <a:xfrm>
            <a:off x="3135586" y="2049617"/>
            <a:ext cx="2751652" cy="4456420"/>
            <a:chOff x="3525730" y="2049617"/>
            <a:chExt cx="2751652" cy="4456420"/>
          </a:xfrm>
        </p:grpSpPr>
        <p:pic>
          <p:nvPicPr>
            <p:cNvPr id="4" name="Imagen 3" descr="Un letrero de color blanco&#10;&#10;Descripción generada automáticamente con confianza baja">
              <a:extLst>
                <a:ext uri="{FF2B5EF4-FFF2-40B4-BE49-F238E27FC236}">
                  <a16:creationId xmlns:a16="http://schemas.microsoft.com/office/drawing/2014/main" id="{B166A55E-3604-45CD-C6F4-3A75276CF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730" y="2774984"/>
              <a:ext cx="2751652" cy="3731053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E4F5B6E-CCB8-4E9C-8089-274FDD615D00}"/>
                </a:ext>
              </a:extLst>
            </p:cNvPr>
            <p:cNvSpPr txBox="1"/>
            <p:nvPr/>
          </p:nvSpPr>
          <p:spPr>
            <a:xfrm>
              <a:off x="3956003" y="2049617"/>
              <a:ext cx="1655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i="1">
                  <a:solidFill>
                    <a:srgbClr val="C00000"/>
                  </a:solidFill>
                  <a:latin typeface="+mj-lt"/>
                </a:rPr>
                <a:t>2021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355B97F-F290-0B00-4A02-2F7684172296}"/>
              </a:ext>
            </a:extLst>
          </p:cNvPr>
          <p:cNvGrpSpPr/>
          <p:nvPr/>
        </p:nvGrpSpPr>
        <p:grpSpPr>
          <a:xfrm>
            <a:off x="6113113" y="2049617"/>
            <a:ext cx="2767887" cy="4476451"/>
            <a:chOff x="6393529" y="2049617"/>
            <a:chExt cx="2767887" cy="4476451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7127B1A-2949-4EBE-70AA-F173887DE4DC}"/>
                </a:ext>
              </a:extLst>
            </p:cNvPr>
            <p:cNvSpPr txBox="1"/>
            <p:nvPr/>
          </p:nvSpPr>
          <p:spPr>
            <a:xfrm>
              <a:off x="6882169" y="2049617"/>
              <a:ext cx="1655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i="1">
                  <a:solidFill>
                    <a:srgbClr val="C00000"/>
                  </a:solidFill>
                  <a:latin typeface="+mj-lt"/>
                </a:rPr>
                <a:t>2022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EE76E03-68FC-D35B-8694-A651969B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3529" y="2795016"/>
              <a:ext cx="2767887" cy="3731052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180CD2E-BFAE-4F71-A7EF-C3FA5B3CCB50}"/>
              </a:ext>
            </a:extLst>
          </p:cNvPr>
          <p:cNvGrpSpPr/>
          <p:nvPr/>
        </p:nvGrpSpPr>
        <p:grpSpPr>
          <a:xfrm>
            <a:off x="9160490" y="2067098"/>
            <a:ext cx="2737321" cy="4407847"/>
            <a:chOff x="9245834" y="2067098"/>
            <a:chExt cx="2737321" cy="4407847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21DF194-153D-1E0B-C25A-AF8C3AA13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45834" y="2806075"/>
              <a:ext cx="2737321" cy="3668870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EE4CC90-F5A0-1B02-6944-6D507B800BC3}"/>
                </a:ext>
              </a:extLst>
            </p:cNvPr>
            <p:cNvSpPr txBox="1"/>
            <p:nvPr/>
          </p:nvSpPr>
          <p:spPr>
            <a:xfrm>
              <a:off x="9692425" y="2067098"/>
              <a:ext cx="1655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i="1">
                  <a:solidFill>
                    <a:srgbClr val="C00000"/>
                  </a:solidFill>
                  <a:latin typeface="+mj-lt"/>
                </a:rPr>
                <a:t>2023</a:t>
              </a:r>
            </a:p>
          </p:txBody>
        </p:sp>
      </p:grpSp>
      <p:pic>
        <p:nvPicPr>
          <p:cNvPr id="20" name="Imagen 19" descr="Texto&#10;&#10;El contenido generado por IA puede ser incorrecto.">
            <a:extLst>
              <a:ext uri="{FF2B5EF4-FFF2-40B4-BE49-F238E27FC236}">
                <a16:creationId xmlns:a16="http://schemas.microsoft.com/office/drawing/2014/main" id="{89B93C94-625C-7A8F-67DF-E62237ADFD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3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0BEA355-FD1C-79B5-EC58-B9B999AB63FB}"/>
              </a:ext>
            </a:extLst>
          </p:cNvPr>
          <p:cNvSpPr txBox="1"/>
          <p:nvPr/>
        </p:nvSpPr>
        <p:spPr>
          <a:xfrm>
            <a:off x="1619897" y="0"/>
            <a:ext cx="8421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/>
              <a:t>¿Qué condicionantes sociales y problemáticas se identifican en los perfiles de las personas en situación de sin hogar?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062BDAD-339A-5F27-0DAC-5222DA753ED3}"/>
              </a:ext>
            </a:extLst>
          </p:cNvPr>
          <p:cNvSpPr txBox="1"/>
          <p:nvPr/>
        </p:nvSpPr>
        <p:spPr>
          <a:xfrm>
            <a:off x="2203433" y="1484511"/>
            <a:ext cx="7785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i="1">
                <a:solidFill>
                  <a:srgbClr val="C00000"/>
                </a:solidFill>
              </a:rPr>
              <a:t>“Avance de los resultados del IX Informe” FOESSA </a:t>
            </a:r>
            <a:r>
              <a:rPr lang="es-ES" b="1" i="1">
                <a:solidFill>
                  <a:srgbClr val="C00000"/>
                </a:solidFill>
              </a:rPr>
              <a:t>(Diciembre de 2024)</a:t>
            </a:r>
          </a:p>
        </p:txBody>
      </p:sp>
      <p:pic>
        <p:nvPicPr>
          <p:cNvPr id="3074" name="Picture 2" descr="FUNDACION FOESA">
            <a:extLst>
              <a:ext uri="{FF2B5EF4-FFF2-40B4-BE49-F238E27FC236}">
                <a16:creationId xmlns:a16="http://schemas.microsoft.com/office/drawing/2014/main" id="{C23AFB9D-360A-81EC-6D50-29A28F3E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233" y="5353995"/>
            <a:ext cx="2324427" cy="130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873E3807-2EBD-885B-19F6-FE748176DC12}"/>
              </a:ext>
            </a:extLst>
          </p:cNvPr>
          <p:cNvGrpSpPr/>
          <p:nvPr/>
        </p:nvGrpSpPr>
        <p:grpSpPr>
          <a:xfrm>
            <a:off x="64817" y="4582776"/>
            <a:ext cx="11765233" cy="2166072"/>
            <a:chOff x="426767" y="4582776"/>
            <a:chExt cx="11765233" cy="2166072"/>
          </a:xfrm>
        </p:grpSpPr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DD9761ED-A15B-DD3C-3DCC-D4A9EE9950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08664" y="6715150"/>
              <a:ext cx="7883336" cy="336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n 12" descr="Dibujo en blanco y negro&#10;&#10;El contenido generado por IA puede ser incorrecto.">
              <a:extLst>
                <a:ext uri="{FF2B5EF4-FFF2-40B4-BE49-F238E27FC236}">
                  <a16:creationId xmlns:a16="http://schemas.microsoft.com/office/drawing/2014/main" id="{8C2D8EC8-3EC6-5833-9003-C2E4AC84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67" y="4582776"/>
              <a:ext cx="3885163" cy="2162806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E64F83F2-24A0-83E7-67A3-AB38F1DCCC0D}"/>
              </a:ext>
            </a:extLst>
          </p:cNvPr>
          <p:cNvSpPr txBox="1"/>
          <p:nvPr/>
        </p:nvSpPr>
        <p:spPr>
          <a:xfrm>
            <a:off x="2203433" y="1984137"/>
            <a:ext cx="842135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u="sng"/>
              <a:t>Emergencia social de la vivienda: </a:t>
            </a:r>
          </a:p>
          <a:p>
            <a:pPr algn="ctr"/>
            <a:r>
              <a:rPr lang="es-ES"/>
              <a:t>Los problemas relacionados con la vivienda afectan a 1 de 4 hogares en España. Pero se disparan a 9 de cada 10 si el hogar se encuentra en situación de exclusión social severa. </a:t>
            </a:r>
          </a:p>
          <a:p>
            <a:pPr algn="ctr"/>
            <a:endParaRPr lang="es-ES"/>
          </a:p>
          <a:p>
            <a:pPr algn="ctr"/>
            <a:r>
              <a:rPr lang="es-ES" b="1" u="sng"/>
              <a:t>Crece el número de personas con empleos exclusógenos:</a:t>
            </a:r>
            <a:r>
              <a:rPr lang="es-ES" u="sng"/>
              <a:t> </a:t>
            </a:r>
          </a:p>
          <a:p>
            <a:pPr algn="ctr"/>
            <a:r>
              <a:rPr lang="es-ES"/>
              <a:t>El empleo ha dejado de ser un salvavidas seguro parta evitar la exclusión social, </a:t>
            </a:r>
          </a:p>
          <a:p>
            <a:pPr algn="ctr"/>
            <a:r>
              <a:rPr lang="es-ES"/>
              <a:t>ya que 1 de cada 10 personas ocupadas está en exclusión. </a:t>
            </a:r>
          </a:p>
          <a:p>
            <a:pPr algn="ctr"/>
            <a:endParaRPr lang="es-ES"/>
          </a:p>
          <a:p>
            <a:pPr algn="ctr"/>
            <a:r>
              <a:rPr lang="es-ES" b="1" u="sng"/>
              <a:t>La salud no es igual para todos</a:t>
            </a:r>
            <a:r>
              <a:rPr lang="es-ES" u="sng"/>
              <a:t>:  </a:t>
            </a:r>
          </a:p>
          <a:p>
            <a:pPr algn="ctr"/>
            <a:r>
              <a:rPr lang="es-ES"/>
              <a:t>la dificultad de acceso para la asistencia a </a:t>
            </a:r>
          </a:p>
          <a:p>
            <a:pPr algn="ctr"/>
            <a:r>
              <a:rPr lang="es-ES"/>
              <a:t>la salud, especialmente la salud mental. Suma la identificación de los determinantes sociales de la salud, son claves en la vulnerabilidad y exposición a las situaciones de exclusión social.</a:t>
            </a:r>
            <a:endParaRPr lang="es-ES_tradnl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DA704C87-5289-18EF-E52C-83C32EAEB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A17FEC7D-FCDE-ED53-4C26-52BB77044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3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50F1FA-1AFC-F978-A295-FB7E28A63AC3}"/>
              </a:ext>
            </a:extLst>
          </p:cNvPr>
          <p:cNvSpPr txBox="1"/>
          <p:nvPr/>
        </p:nvSpPr>
        <p:spPr>
          <a:xfrm>
            <a:off x="2724150" y="305296"/>
            <a:ext cx="67437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¿Cuántas personas hay en SERE en Tenerife?</a:t>
            </a:r>
            <a:endParaRPr lang="es-ES" sz="2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39268F-9A33-B135-AE7E-A99BB66C736B}"/>
              </a:ext>
            </a:extLst>
          </p:cNvPr>
          <p:cNvSpPr txBox="1"/>
          <p:nvPr/>
        </p:nvSpPr>
        <p:spPr>
          <a:xfrm>
            <a:off x="2619375" y="1030075"/>
            <a:ext cx="7324725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sz="24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Fuentes de información de PSERE en la Isla de Tenerife</a:t>
            </a:r>
            <a:r>
              <a:rPr lang="es-ES_tradnl" sz="24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18C9521-9DF0-0CAB-0D4A-670A49BB8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394943"/>
              </p:ext>
            </p:extLst>
          </p:nvPr>
        </p:nvGraphicFramePr>
        <p:xfrm>
          <a:off x="2014483" y="2037713"/>
          <a:ext cx="9133726" cy="366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443F7A41-D618-4D1C-B386-75F54A19DA11}"/>
              </a:ext>
            </a:extLst>
          </p:cNvPr>
          <p:cNvGrpSpPr/>
          <p:nvPr/>
        </p:nvGrpSpPr>
        <p:grpSpPr>
          <a:xfrm>
            <a:off x="195455" y="4719517"/>
            <a:ext cx="11874228" cy="1926547"/>
            <a:chOff x="195455" y="4719517"/>
            <a:chExt cx="11874228" cy="1926547"/>
          </a:xfrm>
        </p:grpSpPr>
        <p:pic>
          <p:nvPicPr>
            <p:cNvPr id="13" name="Imagen 12" descr="Forma&#10;&#10;Descripción generada automáticamente con confianza media">
              <a:extLst>
                <a:ext uri="{FF2B5EF4-FFF2-40B4-BE49-F238E27FC236}">
                  <a16:creationId xmlns:a16="http://schemas.microsoft.com/office/drawing/2014/main" id="{69AFE686-AD6F-EB39-7BE3-C4252E843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5" y="4719517"/>
              <a:ext cx="3195017" cy="1926547"/>
            </a:xfrm>
            <a:prstGeom prst="rect">
              <a:avLst/>
            </a:prstGeom>
          </p:spPr>
        </p:pic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BBD68B48-0EDC-3EAC-EAA2-22B54E9CF5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0472" y="6631739"/>
              <a:ext cx="8679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F4D86375-34D6-F9F0-BB80-8A2809DF1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3E392D44-778B-C7C3-475C-52F354C10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6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dibujo animado&#10;&#10;El contenido generado por IA puede ser incorrecto.">
            <a:extLst>
              <a:ext uri="{FF2B5EF4-FFF2-40B4-BE49-F238E27FC236}">
                <a16:creationId xmlns:a16="http://schemas.microsoft.com/office/drawing/2014/main" id="{882539FD-7B69-5F56-4AA8-016001D30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2326125"/>
            <a:ext cx="2402115" cy="925830"/>
          </a:xfrm>
          <a:prstGeom prst="rect">
            <a:avLst/>
          </a:prstGeom>
        </p:spPr>
      </p:pic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2B6A066-06DB-2ED8-5E59-C59D91DE0547}"/>
              </a:ext>
            </a:extLst>
          </p:cNvPr>
          <p:cNvSpPr txBox="1"/>
          <p:nvPr/>
        </p:nvSpPr>
        <p:spPr>
          <a:xfrm>
            <a:off x="1915261" y="241696"/>
            <a:ext cx="8421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/>
              <a:t>¿De qué estamos hablando cuando hablamos de sinhogarismo? </a:t>
            </a:r>
          </a:p>
        </p:txBody>
      </p:sp>
      <p:sp>
        <p:nvSpPr>
          <p:cNvPr id="18" name="Rectangle 38">
            <a:extLst>
              <a:ext uri="{FF2B5EF4-FFF2-40B4-BE49-F238E27FC236}">
                <a16:creationId xmlns:a16="http://schemas.microsoft.com/office/drawing/2014/main" id="{65C8B6D7-1C4B-3322-3390-3C92E6488B4C}"/>
              </a:ext>
            </a:extLst>
          </p:cNvPr>
          <p:cNvSpPr/>
          <p:nvPr/>
        </p:nvSpPr>
        <p:spPr>
          <a:xfrm>
            <a:off x="200291" y="3299739"/>
            <a:ext cx="2640737" cy="584775"/>
          </a:xfrm>
          <a:prstGeom prst="rect">
            <a:avLst/>
          </a:prstGeom>
          <a:solidFill>
            <a:srgbClr val="C00000"/>
          </a:solidFill>
        </p:spPr>
        <p:txBody>
          <a:bodyPr wrap="square" anchor="b">
            <a:spAutoFit/>
          </a:bodyPr>
          <a:lstStyle/>
          <a:p>
            <a:pPr algn="ctr"/>
            <a:r>
              <a:rPr lang="es-ES" sz="1600" b="1" cap="all">
                <a:solidFill>
                  <a:schemeClr val="bg1"/>
                </a:solidFill>
              </a:rPr>
              <a:t>Categoría A</a:t>
            </a:r>
          </a:p>
          <a:p>
            <a:pPr algn="ctr"/>
            <a:r>
              <a:rPr lang="es-ES" sz="1600" b="1" cap="all">
                <a:solidFill>
                  <a:schemeClr val="bg1"/>
                </a:solidFill>
              </a:rPr>
              <a:t> ”SIN TECHO”</a:t>
            </a:r>
          </a:p>
        </p:txBody>
      </p:sp>
      <p:sp>
        <p:nvSpPr>
          <p:cNvPr id="19" name="Rectangle 39">
            <a:extLst>
              <a:ext uri="{FF2B5EF4-FFF2-40B4-BE49-F238E27FC236}">
                <a16:creationId xmlns:a16="http://schemas.microsoft.com/office/drawing/2014/main" id="{B52FF491-F5C3-7BB7-81E6-8DD5F0F53261}"/>
              </a:ext>
            </a:extLst>
          </p:cNvPr>
          <p:cNvSpPr/>
          <p:nvPr/>
        </p:nvSpPr>
        <p:spPr>
          <a:xfrm>
            <a:off x="177248" y="4011941"/>
            <a:ext cx="2640737" cy="76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400" b="1" i="1">
                <a:solidFill>
                  <a:srgbClr val="C00000"/>
                </a:solidFill>
                <a:latin typeface="Gill Sans MT" panose="020B0502020104020203" pitchFamily="34" charset="0"/>
              </a:rPr>
              <a:t>Personas que duermen a la intemperie o en albergues nocturnos.</a:t>
            </a:r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id="{470CD541-956E-EBC7-83A1-4C2DFE3CF6D5}"/>
              </a:ext>
            </a:extLst>
          </p:cNvPr>
          <p:cNvSpPr/>
          <p:nvPr/>
        </p:nvSpPr>
        <p:spPr>
          <a:xfrm>
            <a:off x="3108199" y="3306147"/>
            <a:ext cx="2804921" cy="584775"/>
          </a:xfrm>
          <a:prstGeom prst="rect">
            <a:avLst/>
          </a:prstGeom>
          <a:solidFill>
            <a:srgbClr val="C00000"/>
          </a:solidFill>
        </p:spPr>
        <p:txBody>
          <a:bodyPr wrap="square" anchor="b">
            <a:spAutoFit/>
          </a:bodyPr>
          <a:lstStyle/>
          <a:p>
            <a:pPr algn="ctr"/>
            <a:r>
              <a:rPr lang="es-ES" sz="1600" b="1" cap="all">
                <a:solidFill>
                  <a:schemeClr val="bg1"/>
                </a:solidFill>
              </a:rPr>
              <a:t>Categoría B</a:t>
            </a:r>
          </a:p>
          <a:p>
            <a:pPr algn="ctr"/>
            <a:r>
              <a:rPr lang="es-ES" sz="1600" b="1" cap="all">
                <a:solidFill>
                  <a:schemeClr val="bg1"/>
                </a:solidFill>
              </a:rPr>
              <a:t> “SIN VIVIENDA”</a:t>
            </a: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id="{0D9A115A-9E5F-6808-9E5E-15A244BD516D}"/>
              </a:ext>
            </a:extLst>
          </p:cNvPr>
          <p:cNvSpPr/>
          <p:nvPr/>
        </p:nvSpPr>
        <p:spPr>
          <a:xfrm>
            <a:off x="3044593" y="4011941"/>
            <a:ext cx="3013634" cy="238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400" b="1" i="1">
                <a:solidFill>
                  <a:srgbClr val="C00000"/>
                </a:solidFill>
                <a:latin typeface="Gill Sans MT" panose="020B0502020104020203" pitchFamily="34" charset="0"/>
              </a:rPr>
              <a:t>Personas que hacen uso de instalaciones alojativas para perfiles concretos en circunstancias concretas; hospitales, residencias sociosanitarias, refugios de víctimas de violencia de género, centros para refugiados, prisiones, etc.… con estancias temporales más estables, pero sin alternativas al concluir sus estancias.</a:t>
            </a:r>
          </a:p>
        </p:txBody>
      </p:sp>
      <p:sp>
        <p:nvSpPr>
          <p:cNvPr id="22" name="Rectangle 44">
            <a:extLst>
              <a:ext uri="{FF2B5EF4-FFF2-40B4-BE49-F238E27FC236}">
                <a16:creationId xmlns:a16="http://schemas.microsoft.com/office/drawing/2014/main" id="{374D03BE-E608-8437-C65A-C1552E468F56}"/>
              </a:ext>
            </a:extLst>
          </p:cNvPr>
          <p:cNvSpPr/>
          <p:nvPr/>
        </p:nvSpPr>
        <p:spPr>
          <a:xfrm>
            <a:off x="6180291" y="3306147"/>
            <a:ext cx="2484917" cy="5847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anchor="b">
            <a:spAutoFit/>
          </a:bodyPr>
          <a:lstStyle/>
          <a:p>
            <a:pPr algn="ctr"/>
            <a:r>
              <a:rPr lang="es-ES" sz="1600" b="1" cap="all">
                <a:solidFill>
                  <a:schemeClr val="bg1"/>
                </a:solidFill>
              </a:rPr>
              <a:t>CATEGORIA C </a:t>
            </a:r>
          </a:p>
          <a:p>
            <a:pPr algn="ctr"/>
            <a:r>
              <a:rPr lang="es-ES" sz="1600" b="1" cap="all">
                <a:solidFill>
                  <a:schemeClr val="bg1"/>
                </a:solidFill>
              </a:rPr>
              <a:t>“vivienda insegura”</a:t>
            </a:r>
          </a:p>
        </p:txBody>
      </p:sp>
      <p:sp>
        <p:nvSpPr>
          <p:cNvPr id="23" name="Rectangle 45">
            <a:extLst>
              <a:ext uri="{FF2B5EF4-FFF2-40B4-BE49-F238E27FC236}">
                <a16:creationId xmlns:a16="http://schemas.microsoft.com/office/drawing/2014/main" id="{3B204A99-4D95-BFB3-43A7-F35B4A10518D}"/>
              </a:ext>
            </a:extLst>
          </p:cNvPr>
          <p:cNvSpPr/>
          <p:nvPr/>
        </p:nvSpPr>
        <p:spPr>
          <a:xfrm>
            <a:off x="6180291" y="4033722"/>
            <a:ext cx="2290243" cy="215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400" b="1" i="1">
                <a:solidFill>
                  <a:srgbClr val="C00000"/>
                </a:solidFill>
                <a:latin typeface="Gill Sans MT" panose="020B0502020104020203" pitchFamily="34" charset="0"/>
              </a:rPr>
              <a:t>Personas que habitan viviendas sin derechos adquiridos, dificultades de sostén del Alquiler o con procesos de desahucio. Incluyen casos de contextos de violencia intrafamiliar, ajena y violencia de Género. </a:t>
            </a:r>
          </a:p>
        </p:txBody>
      </p:sp>
      <p:sp>
        <p:nvSpPr>
          <p:cNvPr id="24" name="Rectangle 46">
            <a:extLst>
              <a:ext uri="{FF2B5EF4-FFF2-40B4-BE49-F238E27FC236}">
                <a16:creationId xmlns:a16="http://schemas.microsoft.com/office/drawing/2014/main" id="{0985FF47-C4A3-F5A0-14B5-DBE369F3A8C6}"/>
              </a:ext>
            </a:extLst>
          </p:cNvPr>
          <p:cNvSpPr/>
          <p:nvPr/>
        </p:nvSpPr>
        <p:spPr>
          <a:xfrm>
            <a:off x="8934155" y="3299738"/>
            <a:ext cx="2804921" cy="584775"/>
          </a:xfrm>
          <a:prstGeom prst="rect">
            <a:avLst/>
          </a:prstGeom>
          <a:solidFill>
            <a:srgbClr val="C00000"/>
          </a:solidFill>
        </p:spPr>
        <p:txBody>
          <a:bodyPr wrap="square" anchor="b">
            <a:spAutoFit/>
          </a:bodyPr>
          <a:lstStyle/>
          <a:p>
            <a:pPr algn="ctr"/>
            <a:r>
              <a:rPr lang="es-ES" sz="1600" b="1" cap="all">
                <a:solidFill>
                  <a:schemeClr val="bg1"/>
                </a:solidFill>
              </a:rPr>
              <a:t>Categoría d</a:t>
            </a:r>
          </a:p>
          <a:p>
            <a:pPr algn="ctr"/>
            <a:r>
              <a:rPr lang="es-ES" sz="1600" b="1" cap="all">
                <a:solidFill>
                  <a:schemeClr val="bg1"/>
                </a:solidFill>
              </a:rPr>
              <a:t> “vivienda inadecuada”</a:t>
            </a:r>
          </a:p>
        </p:txBody>
      </p:sp>
      <p:sp>
        <p:nvSpPr>
          <p:cNvPr id="25" name="Rectangle 47">
            <a:extLst>
              <a:ext uri="{FF2B5EF4-FFF2-40B4-BE49-F238E27FC236}">
                <a16:creationId xmlns:a16="http://schemas.microsoft.com/office/drawing/2014/main" id="{386D3DCD-DE19-C7FD-1AD1-C7437A48C96D}"/>
              </a:ext>
            </a:extLst>
          </p:cNvPr>
          <p:cNvSpPr/>
          <p:nvPr/>
        </p:nvSpPr>
        <p:spPr>
          <a:xfrm>
            <a:off x="8934155" y="4007515"/>
            <a:ext cx="2804921" cy="2385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s-ES" sz="1400" b="1" i="1">
                <a:solidFill>
                  <a:srgbClr val="C00000"/>
                </a:solidFill>
                <a:latin typeface="Gill Sans MT" panose="020B0502020104020203" pitchFamily="34" charset="0"/>
              </a:rPr>
              <a:t>Personas que habitan espacios o estructuras temporales que no han sido diseñadas como vivienda. O viviendas que se usan en condiciones de masificación, y/o infraviviendas. Por ejemplo: chabolas, caravanas, cuevas, pajeros, garajes, trasteros, almacenes, obras inacabadas, pisos patera, etc.…</a:t>
            </a:r>
          </a:p>
        </p:txBody>
      </p:sp>
      <p:pic>
        <p:nvPicPr>
          <p:cNvPr id="10" name="Imagen 9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929725E6-7905-2B5D-5EED-3D78D646E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99" y="2154482"/>
            <a:ext cx="2804921" cy="1091156"/>
          </a:xfrm>
          <a:prstGeom prst="rect">
            <a:avLst/>
          </a:prstGeom>
        </p:spPr>
      </p:pic>
      <p:pic>
        <p:nvPicPr>
          <p:cNvPr id="37" name="Imagen 36" descr="Forma, Flecha&#10;&#10;El contenido generado por IA puede ser incorrecto.">
            <a:extLst>
              <a:ext uri="{FF2B5EF4-FFF2-40B4-BE49-F238E27FC236}">
                <a16:creationId xmlns:a16="http://schemas.microsoft.com/office/drawing/2014/main" id="{4F8FCA2F-E9A3-485C-97EC-C489920EB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847975"/>
            <a:ext cx="1971800" cy="1397663"/>
          </a:xfrm>
          <a:prstGeom prst="rect">
            <a:avLst/>
          </a:prstGeom>
        </p:spPr>
      </p:pic>
      <p:pic>
        <p:nvPicPr>
          <p:cNvPr id="39" name="Imagen 3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22E7E0A-5BCF-55AD-C314-66FDB2A884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541" y="2121679"/>
            <a:ext cx="2513720" cy="1062008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8CCECBCB-1AA4-A94E-A3B9-A0D17E095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078C4233-5A43-629A-F324-6FB958FA39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87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81FD8-97CF-430F-BB29-74C1AA716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6A743C52-67E8-43D9-9234-5E028A0C4B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F4E3EF-DF6E-3F56-D003-E3E1BD85E156}"/>
              </a:ext>
            </a:extLst>
          </p:cNvPr>
          <p:cNvSpPr txBox="1"/>
          <p:nvPr/>
        </p:nvSpPr>
        <p:spPr>
          <a:xfrm>
            <a:off x="8664225" y="2008453"/>
            <a:ext cx="32495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>
                <a:latin typeface="+mj-lt"/>
              </a:rPr>
              <a:t>Personas </a:t>
            </a:r>
            <a:r>
              <a:rPr lang="es-ES" sz="2000" b="1" i="1" dirty="0">
                <a:solidFill>
                  <a:srgbClr val="C00000"/>
                </a:solidFill>
                <a:latin typeface="+mj-lt"/>
              </a:rPr>
              <a:t>residiendo a la intemperie o en estructuras improvisadas</a:t>
            </a:r>
            <a:r>
              <a:rPr lang="es-ES" sz="2000" b="1" i="1" dirty="0">
                <a:latin typeface="+mj-lt"/>
              </a:rPr>
              <a:t> </a:t>
            </a:r>
          </a:p>
          <a:p>
            <a:pPr algn="ctr"/>
            <a:r>
              <a:rPr lang="es-ES" sz="4000" b="1" i="1" dirty="0">
                <a:latin typeface="+mj-lt"/>
              </a:rPr>
              <a:t>85,3% </a:t>
            </a:r>
            <a:r>
              <a:rPr lang="es-ES" b="1" i="1" dirty="0">
                <a:latin typeface="+mj-lt"/>
              </a:rPr>
              <a:t>(2418 personas)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3CBFD6A-6DF6-2D8D-4EE3-42C985B6BCE8}"/>
              </a:ext>
            </a:extLst>
          </p:cNvPr>
          <p:cNvSpPr txBox="1"/>
          <p:nvPr/>
        </p:nvSpPr>
        <p:spPr>
          <a:xfrm>
            <a:off x="8664225" y="4784550"/>
            <a:ext cx="32495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>
                <a:latin typeface="+mj-lt"/>
              </a:rPr>
              <a:t>Personas </a:t>
            </a:r>
            <a:r>
              <a:rPr lang="es-ES" sz="2000" b="1" i="1" dirty="0">
                <a:solidFill>
                  <a:srgbClr val="C00000"/>
                </a:solidFill>
                <a:latin typeface="+mj-lt"/>
              </a:rPr>
              <a:t>residiendo en vivienda con graves dificultades</a:t>
            </a:r>
            <a:r>
              <a:rPr lang="es-ES" sz="2000" b="1" i="1" dirty="0">
                <a:latin typeface="+mj-lt"/>
              </a:rPr>
              <a:t> </a:t>
            </a:r>
          </a:p>
          <a:p>
            <a:pPr algn="ctr"/>
            <a:r>
              <a:rPr lang="es-ES" sz="4000" b="1" i="1" dirty="0">
                <a:latin typeface="+mj-lt"/>
              </a:rPr>
              <a:t>12,1% </a:t>
            </a:r>
            <a:r>
              <a:rPr lang="es-ES" b="1" i="1" dirty="0">
                <a:latin typeface="+mj-lt"/>
              </a:rPr>
              <a:t>(345 personas)</a:t>
            </a:r>
            <a:endParaRPr lang="es-ES" sz="4000" b="1" i="1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3B5F9A1-9316-08DB-DDC8-20726FA97182}"/>
              </a:ext>
            </a:extLst>
          </p:cNvPr>
          <p:cNvSpPr txBox="1"/>
          <p:nvPr/>
        </p:nvSpPr>
        <p:spPr>
          <a:xfrm>
            <a:off x="1882554" y="361145"/>
            <a:ext cx="8421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/>
              <a:t>¿Qué situaciones de exclusión residencial extrema se identifican?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80F9A40B-7663-81AC-A844-134CF9D40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975074"/>
              </p:ext>
            </p:extLst>
          </p:nvPr>
        </p:nvGraphicFramePr>
        <p:xfrm>
          <a:off x="0" y="1445061"/>
          <a:ext cx="8421355" cy="435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F8ACEA99-C1C5-AFB1-7E47-6AC892C67BE6}"/>
              </a:ext>
            </a:extLst>
          </p:cNvPr>
          <p:cNvSpPr txBox="1"/>
          <p:nvPr/>
        </p:nvSpPr>
        <p:spPr>
          <a:xfrm>
            <a:off x="8421355" y="3810317"/>
            <a:ext cx="3470853" cy="7386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b="1" i="1" dirty="0">
                <a:latin typeface="+mj-lt"/>
              </a:rPr>
              <a:t>Con acceso a alternativas alojativas especificas: </a:t>
            </a:r>
            <a:r>
              <a:rPr lang="es-ES" sz="2400" b="1" i="1" dirty="0">
                <a:solidFill>
                  <a:srgbClr val="FF0000"/>
                </a:solidFill>
                <a:latin typeface="+mj-lt"/>
              </a:rPr>
              <a:t>17,2% </a:t>
            </a:r>
            <a:r>
              <a:rPr lang="es-ES" b="1" i="1" dirty="0">
                <a:solidFill>
                  <a:srgbClr val="FF0000"/>
                </a:solidFill>
                <a:latin typeface="+mj-lt"/>
              </a:rPr>
              <a:t>(487 personas)</a:t>
            </a:r>
          </a:p>
        </p:txBody>
      </p:sp>
      <p:pic>
        <p:nvPicPr>
          <p:cNvPr id="14" name="Imagen 13" descr="Un dibujo animado&#10;&#10;El contenido generado por IA puede ser incorrecto.">
            <a:extLst>
              <a:ext uri="{FF2B5EF4-FFF2-40B4-BE49-F238E27FC236}">
                <a16:creationId xmlns:a16="http://schemas.microsoft.com/office/drawing/2014/main" id="{B16C767C-2EA8-42E7-69F5-9E5D7F699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12" y="4743868"/>
            <a:ext cx="1099676" cy="423840"/>
          </a:xfrm>
          <a:prstGeom prst="rect">
            <a:avLst/>
          </a:prstGeom>
        </p:spPr>
      </p:pic>
      <p:pic>
        <p:nvPicPr>
          <p:cNvPr id="15" name="Imagen 14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7958CBE3-C212-59C0-1440-827A9CF83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63" y="4567703"/>
            <a:ext cx="1743339" cy="678185"/>
          </a:xfrm>
          <a:prstGeom prst="rect">
            <a:avLst/>
          </a:prstGeom>
        </p:spPr>
      </p:pic>
      <p:pic>
        <p:nvPicPr>
          <p:cNvPr id="16" name="Imagen 15" descr="Forma, Flecha&#10;&#10;El contenido generado por IA puede ser incorrecto.">
            <a:extLst>
              <a:ext uri="{FF2B5EF4-FFF2-40B4-BE49-F238E27FC236}">
                <a16:creationId xmlns:a16="http://schemas.microsoft.com/office/drawing/2014/main" id="{AAD25843-79C9-7CE1-4D89-86F539D0D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36" y="5412939"/>
            <a:ext cx="1225531" cy="868688"/>
          </a:xfrm>
          <a:prstGeom prst="rect">
            <a:avLst/>
          </a:prstGeom>
        </p:spPr>
      </p:pic>
      <p:pic>
        <p:nvPicPr>
          <p:cNvPr id="17" name="Imagen 1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55306BF-D20D-D389-F41B-20AFDB8E43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133" y="1501261"/>
            <a:ext cx="1562350" cy="660069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4963B02A-3631-6C9F-A5DE-101ACE5A5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E8084D86-4E77-5183-294B-54A25B7F50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07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50F1FA-1AFC-F978-A295-FB7E28A63AC3}"/>
              </a:ext>
            </a:extLst>
          </p:cNvPr>
          <p:cNvSpPr txBox="1"/>
          <p:nvPr/>
        </p:nvSpPr>
        <p:spPr>
          <a:xfrm>
            <a:off x="2724150" y="305296"/>
            <a:ext cx="674370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¿Cuántas personas hay en SERE en Tenerife?</a:t>
            </a:r>
            <a:endParaRPr lang="es-ES" sz="2800" i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FE8CF8-3C10-F342-E532-3764BF10DEDD}"/>
              </a:ext>
            </a:extLst>
          </p:cNvPr>
          <p:cNvSpPr txBox="1"/>
          <p:nvPr/>
        </p:nvSpPr>
        <p:spPr>
          <a:xfrm>
            <a:off x="858599" y="2445222"/>
            <a:ext cx="1744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>
                <a:latin typeface="+mj-lt"/>
              </a:rPr>
              <a:t>Año</a:t>
            </a:r>
            <a:r>
              <a:rPr lang="es-ES" sz="4000" b="1" i="1">
                <a:latin typeface="+mj-lt"/>
              </a:rPr>
              <a:t> 2020</a:t>
            </a:r>
          </a:p>
          <a:p>
            <a:pPr algn="ctr"/>
            <a:r>
              <a:rPr lang="es-ES" sz="4800" b="1" i="1">
                <a:solidFill>
                  <a:srgbClr val="FF0000"/>
                </a:solidFill>
                <a:latin typeface="+mj-lt"/>
              </a:rPr>
              <a:t>1784</a:t>
            </a:r>
            <a:r>
              <a:rPr lang="es-ES" sz="4000" b="1" i="1">
                <a:latin typeface="+mj-lt"/>
              </a:rPr>
              <a:t> </a:t>
            </a:r>
          </a:p>
          <a:p>
            <a:pPr algn="ctr"/>
            <a:r>
              <a:rPr lang="es-ES" sz="2400" b="1" i="1">
                <a:latin typeface="+mj-lt"/>
              </a:rPr>
              <a:t>personas</a:t>
            </a:r>
            <a:endParaRPr lang="es-ES_tradnl" sz="4000" b="1" i="1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05E72A-D890-FB80-54C1-85FE1C0CBFA5}"/>
              </a:ext>
            </a:extLst>
          </p:cNvPr>
          <p:cNvSpPr txBox="1"/>
          <p:nvPr/>
        </p:nvSpPr>
        <p:spPr>
          <a:xfrm>
            <a:off x="2769985" y="2445222"/>
            <a:ext cx="193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>
                <a:latin typeface="+mj-lt"/>
              </a:rPr>
              <a:t>Año</a:t>
            </a:r>
            <a:r>
              <a:rPr lang="es-ES" sz="4000" b="1" i="1">
                <a:latin typeface="+mj-lt"/>
              </a:rPr>
              <a:t> 2021</a:t>
            </a:r>
          </a:p>
          <a:p>
            <a:pPr algn="ctr"/>
            <a:r>
              <a:rPr lang="es-ES" sz="4800" b="1" i="1">
                <a:solidFill>
                  <a:srgbClr val="FF0000"/>
                </a:solidFill>
                <a:latin typeface="+mj-lt"/>
              </a:rPr>
              <a:t>2738</a:t>
            </a:r>
            <a:r>
              <a:rPr lang="es-ES" sz="4000" b="1" i="1">
                <a:latin typeface="+mj-lt"/>
              </a:rPr>
              <a:t> </a:t>
            </a:r>
          </a:p>
          <a:p>
            <a:pPr algn="ctr"/>
            <a:r>
              <a:rPr lang="es-ES" sz="2400" b="1" i="1">
                <a:latin typeface="+mj-lt"/>
              </a:rPr>
              <a:t>personas</a:t>
            </a:r>
            <a:endParaRPr lang="es-ES_tradnl" sz="2400" b="1" i="1">
              <a:latin typeface="+mj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BA05F2-ED09-1C1E-66A2-F0D337002553}"/>
              </a:ext>
            </a:extLst>
          </p:cNvPr>
          <p:cNvSpPr txBox="1"/>
          <p:nvPr/>
        </p:nvSpPr>
        <p:spPr>
          <a:xfrm>
            <a:off x="4940261" y="2445222"/>
            <a:ext cx="193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>
                <a:latin typeface="+mj-lt"/>
              </a:rPr>
              <a:t>Año</a:t>
            </a:r>
            <a:r>
              <a:rPr lang="es-ES" sz="4000" b="1" i="1">
                <a:latin typeface="+mj-lt"/>
              </a:rPr>
              <a:t> 2022</a:t>
            </a:r>
          </a:p>
          <a:p>
            <a:pPr algn="ctr"/>
            <a:r>
              <a:rPr lang="es-ES" sz="4800" b="1" i="1">
                <a:solidFill>
                  <a:srgbClr val="FF0000"/>
                </a:solidFill>
                <a:latin typeface="+mj-lt"/>
              </a:rPr>
              <a:t>2261</a:t>
            </a:r>
            <a:r>
              <a:rPr lang="es-ES" sz="4000" b="1" i="1">
                <a:latin typeface="+mj-lt"/>
              </a:rPr>
              <a:t> </a:t>
            </a:r>
          </a:p>
          <a:p>
            <a:pPr algn="ctr"/>
            <a:r>
              <a:rPr lang="es-ES" sz="2400" b="1" i="1">
                <a:latin typeface="+mj-lt"/>
              </a:rPr>
              <a:t>personas</a:t>
            </a:r>
            <a:endParaRPr lang="es-ES_tradnl" sz="2400" b="1" i="1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D8FCEED-1FF5-F1F2-6A58-96EAD6E5F2C3}"/>
              </a:ext>
            </a:extLst>
          </p:cNvPr>
          <p:cNvSpPr txBox="1"/>
          <p:nvPr/>
        </p:nvSpPr>
        <p:spPr>
          <a:xfrm>
            <a:off x="7110537" y="2445222"/>
            <a:ext cx="193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>
                <a:latin typeface="+mj-lt"/>
              </a:rPr>
              <a:t>Año</a:t>
            </a:r>
            <a:r>
              <a:rPr lang="es-ES" sz="4000" b="1" i="1">
                <a:latin typeface="+mj-lt"/>
              </a:rPr>
              <a:t> 2023</a:t>
            </a:r>
          </a:p>
          <a:p>
            <a:pPr algn="ctr"/>
            <a:r>
              <a:rPr lang="es-ES" sz="4800" b="1" i="1">
                <a:solidFill>
                  <a:srgbClr val="FF0000"/>
                </a:solidFill>
                <a:latin typeface="+mj-lt"/>
              </a:rPr>
              <a:t>2308</a:t>
            </a:r>
            <a:r>
              <a:rPr lang="es-ES" sz="4000" b="1" i="1">
                <a:latin typeface="+mj-lt"/>
              </a:rPr>
              <a:t> </a:t>
            </a:r>
          </a:p>
          <a:p>
            <a:pPr algn="ctr"/>
            <a:r>
              <a:rPr lang="es-ES" sz="2400" b="1" i="1">
                <a:latin typeface="+mj-lt"/>
              </a:rPr>
              <a:t>personas</a:t>
            </a:r>
            <a:endParaRPr lang="es-ES_tradnl" sz="2400" b="1" i="1">
              <a:latin typeface="+mj-l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0CB34A-C33A-AA6D-BC47-D0EF56394364}"/>
              </a:ext>
            </a:extLst>
          </p:cNvPr>
          <p:cNvSpPr txBox="1"/>
          <p:nvPr/>
        </p:nvSpPr>
        <p:spPr>
          <a:xfrm>
            <a:off x="9199626" y="2445222"/>
            <a:ext cx="19362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>
                <a:latin typeface="+mj-lt"/>
              </a:rPr>
              <a:t>Año</a:t>
            </a:r>
            <a:r>
              <a:rPr lang="es-ES" sz="4000" b="1" i="1">
                <a:latin typeface="+mj-lt"/>
              </a:rPr>
              <a:t> </a:t>
            </a:r>
            <a:r>
              <a:rPr lang="es-ES" sz="4000" b="1" i="1" u="sng">
                <a:highlight>
                  <a:srgbClr val="FF5050"/>
                </a:highlight>
                <a:latin typeface="+mj-lt"/>
              </a:rPr>
              <a:t>2024</a:t>
            </a:r>
          </a:p>
          <a:p>
            <a:pPr algn="ctr"/>
            <a:r>
              <a:rPr lang="es-ES" sz="4800" b="1" i="1">
                <a:solidFill>
                  <a:srgbClr val="FF0000"/>
                </a:solidFill>
                <a:latin typeface="+mj-lt"/>
              </a:rPr>
              <a:t>2838</a:t>
            </a:r>
            <a:r>
              <a:rPr lang="es-ES" sz="4000" b="1" i="1">
                <a:latin typeface="+mj-lt"/>
              </a:rPr>
              <a:t> </a:t>
            </a:r>
          </a:p>
          <a:p>
            <a:pPr algn="ctr"/>
            <a:r>
              <a:rPr lang="es-ES" sz="2400" b="1" i="1">
                <a:latin typeface="+mj-lt"/>
              </a:rPr>
              <a:t>personas</a:t>
            </a:r>
            <a:endParaRPr lang="es-ES_tradnl" sz="2400" b="1" i="1">
              <a:latin typeface="+mj-lt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17170E7-D6F5-8983-2376-B4A45C0B8E52}"/>
              </a:ext>
            </a:extLst>
          </p:cNvPr>
          <p:cNvGrpSpPr/>
          <p:nvPr/>
        </p:nvGrpSpPr>
        <p:grpSpPr>
          <a:xfrm>
            <a:off x="0" y="4317650"/>
            <a:ext cx="12053729" cy="2313766"/>
            <a:chOff x="0" y="4317650"/>
            <a:chExt cx="12053729" cy="2313766"/>
          </a:xfrm>
        </p:grpSpPr>
        <p:pic>
          <p:nvPicPr>
            <p:cNvPr id="13" name="Imagen 12" descr="Dibujo en blanco y negro&#10;&#10;El contenido generado por IA puede ser incorrecto.">
              <a:extLst>
                <a:ext uri="{FF2B5EF4-FFF2-40B4-BE49-F238E27FC236}">
                  <a16:creationId xmlns:a16="http://schemas.microsoft.com/office/drawing/2014/main" id="{C092ACDF-C03F-8838-EA86-311795AAF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61" y="4317650"/>
              <a:ext cx="4674968" cy="2313766"/>
            </a:xfrm>
            <a:prstGeom prst="rect">
              <a:avLst/>
            </a:prstGeom>
          </p:spPr>
        </p:pic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D829A012-05A5-7056-D807-51EE889CE41A}"/>
                </a:ext>
              </a:extLst>
            </p:cNvPr>
            <p:cNvCxnSpPr/>
            <p:nvPr/>
          </p:nvCxnSpPr>
          <p:spPr>
            <a:xfrm flipH="1">
              <a:off x="0" y="6544854"/>
              <a:ext cx="737876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4F233DBB-BB15-FEF0-E6F1-517A78274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0A90AD3F-39BB-B509-1338-E49101779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5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693F926-1C08-AEE4-0135-7032BD1AF433}"/>
              </a:ext>
            </a:extLst>
          </p:cNvPr>
          <p:cNvSpPr txBox="1"/>
          <p:nvPr/>
        </p:nvSpPr>
        <p:spPr>
          <a:xfrm>
            <a:off x="2004552" y="411154"/>
            <a:ext cx="8421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/>
              <a:t>¿Dónde se encuentran y Cómo se distribuyen a nivel insular estas personas?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08D2164-1273-2C6A-4A50-59D88C8FEA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281308"/>
              </p:ext>
            </p:extLst>
          </p:nvPr>
        </p:nvGraphicFramePr>
        <p:xfrm>
          <a:off x="1691174" y="2016302"/>
          <a:ext cx="4296877" cy="3513107"/>
        </p:xfrm>
        <a:graphic>
          <a:graphicData uri="http://schemas.openxmlformats.org/drawingml/2006/table">
            <a:tbl>
              <a:tblPr bandRow="1"/>
              <a:tblGrid>
                <a:gridCol w="2277861">
                  <a:extLst>
                    <a:ext uri="{9D8B030D-6E8A-4147-A177-3AD203B41FA5}">
                      <a16:colId xmlns:a16="http://schemas.microsoft.com/office/drawing/2014/main" val="3464411987"/>
                    </a:ext>
                  </a:extLst>
                </a:gridCol>
                <a:gridCol w="983624">
                  <a:extLst>
                    <a:ext uri="{9D8B030D-6E8A-4147-A177-3AD203B41FA5}">
                      <a16:colId xmlns:a16="http://schemas.microsoft.com/office/drawing/2014/main" val="3435233609"/>
                    </a:ext>
                  </a:extLst>
                </a:gridCol>
                <a:gridCol w="1035392">
                  <a:extLst>
                    <a:ext uri="{9D8B030D-6E8A-4147-A177-3AD203B41FA5}">
                      <a16:colId xmlns:a16="http://schemas.microsoft.com/office/drawing/2014/main" val="427260451"/>
                    </a:ext>
                  </a:extLst>
                </a:gridCol>
              </a:tblGrid>
              <a:tr h="20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Municipio donde reside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Frecuencia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Porcentaje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425016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Santa Cruz de Tenerife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1053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37,1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976589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Arona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307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10,8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62097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Adeje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270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9,5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818579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Puerto de la Cruz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270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9,5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666573"/>
                  </a:ext>
                </a:extLst>
              </a:tr>
              <a:tr h="208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San Cristóbal de La Laguna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239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8,4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081323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Granadilla de Abona</a:t>
                      </a:r>
                      <a:endParaRPr lang="es-ES_tradnl" sz="13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178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6,3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830821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Arico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59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2,1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434526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Güímar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43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1,5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734267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Candelaria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39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1,4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279831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Guía de Isora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35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1,2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394061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San Miguel de Abona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1,0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394597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Orotava (La)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26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0,9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807375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Realejos (Los)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503427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Icod de los Vinos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0,6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175781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Arafo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17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0,6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047367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Total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2838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 dirty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100,0</a:t>
                      </a:r>
                      <a:endParaRPr lang="es-ES_tradnl" sz="1300" baseline="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8721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476C362-D69D-657D-51B1-2D3CD26DC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29162"/>
              </p:ext>
            </p:extLst>
          </p:nvPr>
        </p:nvGraphicFramePr>
        <p:xfrm>
          <a:off x="6708851" y="2014048"/>
          <a:ext cx="4296878" cy="3717401"/>
        </p:xfrm>
        <a:graphic>
          <a:graphicData uri="http://schemas.openxmlformats.org/drawingml/2006/table">
            <a:tbl>
              <a:tblPr bandRow="1"/>
              <a:tblGrid>
                <a:gridCol w="2277862">
                  <a:extLst>
                    <a:ext uri="{9D8B030D-6E8A-4147-A177-3AD203B41FA5}">
                      <a16:colId xmlns:a16="http://schemas.microsoft.com/office/drawing/2014/main" val="3464411987"/>
                    </a:ext>
                  </a:extLst>
                </a:gridCol>
                <a:gridCol w="983624">
                  <a:extLst>
                    <a:ext uri="{9D8B030D-6E8A-4147-A177-3AD203B41FA5}">
                      <a16:colId xmlns:a16="http://schemas.microsoft.com/office/drawing/2014/main" val="3435233609"/>
                    </a:ext>
                  </a:extLst>
                </a:gridCol>
                <a:gridCol w="1035392">
                  <a:extLst>
                    <a:ext uri="{9D8B030D-6E8A-4147-A177-3AD203B41FA5}">
                      <a16:colId xmlns:a16="http://schemas.microsoft.com/office/drawing/2014/main" val="427260451"/>
                    </a:ext>
                  </a:extLst>
                </a:gridCol>
              </a:tblGrid>
              <a:tr h="2085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Municipio donde reside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Frecuencia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Porcentaje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425016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Garachico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46906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Tacoronte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869107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Rosario (El)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0,4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26517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Santiago del Teide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0,4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95688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Victoria de Acentejo (La)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0,4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56700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Santa Úrsula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9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80064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Sauzal (El)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380946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Matanza de Acentejo (La)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7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64388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Fasnia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575338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Buenavista del Norte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4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616276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San Juan de la Rambla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4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004230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Vilaflor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3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784476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Guancha (La)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20858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Tegueste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058589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Tanque (El)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0,0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955880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Transeúnte*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128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4,5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427299"/>
                  </a:ext>
                </a:extLst>
              </a:tr>
              <a:tr h="2064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Total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2838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ES_tradnl" sz="1300" b="1" baseline="0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  <a:ea typeface="Aptos Narrow" panose="020B0004020202020204" pitchFamily="34" charset="0"/>
                          <a:cs typeface="Aptos Narrow" panose="020B0004020202020204" pitchFamily="34" charset="0"/>
                        </a:rPr>
                        <a:t>100,0</a:t>
                      </a:r>
                      <a:endParaRPr lang="es-ES_tradnl" sz="1300" baseline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0554" marR="4055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18721"/>
                  </a:ext>
                </a:extLst>
              </a:tr>
            </a:tbl>
          </a:graphicData>
        </a:graphic>
      </p:graphicFrame>
      <p:grpSp>
        <p:nvGrpSpPr>
          <p:cNvPr id="22" name="Grupo 21">
            <a:extLst>
              <a:ext uri="{FF2B5EF4-FFF2-40B4-BE49-F238E27FC236}">
                <a16:creationId xmlns:a16="http://schemas.microsoft.com/office/drawing/2014/main" id="{9EDA0C41-935E-F4D7-2FF9-B2076846CB78}"/>
              </a:ext>
            </a:extLst>
          </p:cNvPr>
          <p:cNvGrpSpPr/>
          <p:nvPr/>
        </p:nvGrpSpPr>
        <p:grpSpPr>
          <a:xfrm>
            <a:off x="19050" y="5908624"/>
            <a:ext cx="12146021" cy="915791"/>
            <a:chOff x="114300" y="5851474"/>
            <a:chExt cx="12146021" cy="915791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C6C02565-CA00-B359-D2EB-A0671AE4A7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4300" y="5876913"/>
              <a:ext cx="8201025" cy="890352"/>
              <a:chOff x="0" y="5610315"/>
              <a:chExt cx="9591675" cy="1041329"/>
            </a:xfrm>
          </p:grpSpPr>
          <p:grpSp>
            <p:nvGrpSpPr>
              <p:cNvPr id="8" name="Grupo 7">
                <a:extLst>
                  <a:ext uri="{FF2B5EF4-FFF2-40B4-BE49-F238E27FC236}">
                    <a16:creationId xmlns:a16="http://schemas.microsoft.com/office/drawing/2014/main" id="{229F84BA-F0FF-5448-7AF0-CAD7C4D1CA2D}"/>
                  </a:ext>
                </a:extLst>
              </p:cNvPr>
              <p:cNvGrpSpPr/>
              <p:nvPr/>
            </p:nvGrpSpPr>
            <p:grpSpPr>
              <a:xfrm>
                <a:off x="0" y="5634785"/>
                <a:ext cx="4981575" cy="1016859"/>
                <a:chOff x="0" y="5634785"/>
                <a:chExt cx="4981575" cy="1016859"/>
              </a:xfrm>
            </p:grpSpPr>
            <p:pic>
              <p:nvPicPr>
                <p:cNvPr id="4" name="Imagen 3" descr="Forma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24D5152B-A35D-7C05-EAD4-BDA31F2D7F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649730"/>
                  <a:ext cx="2676525" cy="1001914"/>
                </a:xfrm>
                <a:prstGeom prst="rect">
                  <a:avLst/>
                </a:prstGeom>
              </p:spPr>
            </p:pic>
            <p:pic>
              <p:nvPicPr>
                <p:cNvPr id="6" name="Imagen 5" descr="Forma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7138D1F3-62B9-2FB4-89D5-0E0CB4EF31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5050" y="5634785"/>
                  <a:ext cx="2676525" cy="1001914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4266A645-857B-807A-3EB2-EC455E5FFEA4}"/>
                  </a:ext>
                </a:extLst>
              </p:cNvPr>
              <p:cNvGrpSpPr/>
              <p:nvPr/>
            </p:nvGrpSpPr>
            <p:grpSpPr>
              <a:xfrm>
                <a:off x="4610100" y="5610315"/>
                <a:ext cx="4981575" cy="1016859"/>
                <a:chOff x="0" y="5634785"/>
                <a:chExt cx="4981575" cy="1016859"/>
              </a:xfrm>
            </p:grpSpPr>
            <p:pic>
              <p:nvPicPr>
                <p:cNvPr id="12" name="Imagen 11" descr="Forma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980D09FC-0F3A-8FED-A46B-CFB2494DD0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5649730"/>
                  <a:ext cx="2676525" cy="1001914"/>
                </a:xfrm>
                <a:prstGeom prst="rect">
                  <a:avLst/>
                </a:prstGeom>
              </p:spPr>
            </p:pic>
            <p:pic>
              <p:nvPicPr>
                <p:cNvPr id="13" name="Imagen 12" descr="Forma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731B8590-1704-1E8B-AE9F-88F16FE6E9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5050" y="5634785"/>
                  <a:ext cx="2676525" cy="10019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75F8DD42-6A08-7954-4C01-CED9FEDEF5CC}"/>
                </a:ext>
              </a:extLst>
            </p:cNvPr>
            <p:cNvGrpSpPr/>
            <p:nvPr/>
          </p:nvGrpSpPr>
          <p:grpSpPr>
            <a:xfrm>
              <a:off x="8001000" y="5851474"/>
              <a:ext cx="4259321" cy="869430"/>
              <a:chOff x="0" y="5634785"/>
              <a:chExt cx="4981575" cy="1016859"/>
            </a:xfrm>
          </p:grpSpPr>
          <p:pic>
            <p:nvPicPr>
              <p:cNvPr id="20" name="Imagen 19" descr="Forma&#10;&#10;Descripción generada automáticamente con confianza media">
                <a:extLst>
                  <a:ext uri="{FF2B5EF4-FFF2-40B4-BE49-F238E27FC236}">
                    <a16:creationId xmlns:a16="http://schemas.microsoft.com/office/drawing/2014/main" id="{40C4B1FA-8893-D436-1546-0B94D1FB5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649730"/>
                <a:ext cx="2676525" cy="1001914"/>
              </a:xfrm>
              <a:prstGeom prst="rect">
                <a:avLst/>
              </a:prstGeom>
            </p:spPr>
          </p:pic>
          <p:pic>
            <p:nvPicPr>
              <p:cNvPr id="21" name="Imagen 20" descr="Forma&#10;&#10;Descripción generada automáticamente con confianza media">
                <a:extLst>
                  <a:ext uri="{FF2B5EF4-FFF2-40B4-BE49-F238E27FC236}">
                    <a16:creationId xmlns:a16="http://schemas.microsoft.com/office/drawing/2014/main" id="{07EB39BD-970F-C68C-A064-0425BF5AF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5050" y="5634785"/>
                <a:ext cx="2676525" cy="1001914"/>
              </a:xfrm>
              <a:prstGeom prst="rect">
                <a:avLst/>
              </a:prstGeom>
            </p:spPr>
          </p:pic>
        </p:grpSp>
      </p:grp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9A031D9-745D-C41C-78AE-2E3344B28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042DB195-6304-4705-9164-351DA76D0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7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0D6BEFB9-B681-673D-9C98-805858B47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5"/>
          <a:stretch/>
        </p:blipFill>
        <p:spPr>
          <a:xfrm flipH="1">
            <a:off x="0" y="0"/>
            <a:ext cx="1849847" cy="212167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693F926-1C08-AEE4-0135-7032BD1AF433}"/>
              </a:ext>
            </a:extLst>
          </p:cNvPr>
          <p:cNvSpPr txBox="1"/>
          <p:nvPr/>
        </p:nvSpPr>
        <p:spPr>
          <a:xfrm>
            <a:off x="2004552" y="411154"/>
            <a:ext cx="8421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/>
              <a:t>¿Dónde se encuentran y Cómo se distribuyen a nivel insular estas personas?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737E212-580A-0442-BF93-C1A348284F34}"/>
              </a:ext>
            </a:extLst>
          </p:cNvPr>
          <p:cNvSpPr/>
          <p:nvPr/>
        </p:nvSpPr>
        <p:spPr>
          <a:xfrm>
            <a:off x="3910025" y="2008845"/>
            <a:ext cx="4371950" cy="284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1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E995666-137D-A4B5-F6BD-B7654B928F32}"/>
              </a:ext>
            </a:extLst>
          </p:cNvPr>
          <p:cNvSpPr/>
          <p:nvPr/>
        </p:nvSpPr>
        <p:spPr>
          <a:xfrm>
            <a:off x="924925" y="1525207"/>
            <a:ext cx="7650869" cy="492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ES_tradnl" sz="11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D979EFA-4132-4C45-3C4E-667C0F73B097}"/>
              </a:ext>
            </a:extLst>
          </p:cNvPr>
          <p:cNvGrpSpPr/>
          <p:nvPr/>
        </p:nvGrpSpPr>
        <p:grpSpPr>
          <a:xfrm>
            <a:off x="1544048" y="1487107"/>
            <a:ext cx="6049581" cy="4921639"/>
            <a:chOff x="0" y="0"/>
            <a:chExt cx="2133606" cy="1760220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E612C467-40F1-1280-42D4-7E4C51DD7D77}"/>
                </a:ext>
              </a:extLst>
            </p:cNvPr>
            <p:cNvSpPr/>
            <p:nvPr/>
          </p:nvSpPr>
          <p:spPr>
            <a:xfrm>
              <a:off x="624161" y="494215"/>
              <a:ext cx="587785" cy="656319"/>
            </a:xfrm>
            <a:custGeom>
              <a:avLst/>
              <a:gdLst/>
              <a:ahLst/>
              <a:cxnLst/>
              <a:rect l="l" t="t" r="r" b="b"/>
              <a:pathLst>
                <a:path w="2618423" h="2897993" extrusionOk="0">
                  <a:moveTo>
                    <a:pt x="1991536" y="49963"/>
                  </a:moveTo>
                  <a:lnTo>
                    <a:pt x="2012624" y="158634"/>
                  </a:lnTo>
                  <a:cubicBezTo>
                    <a:pt x="1973897" y="173113"/>
                    <a:pt x="1886527" y="177476"/>
                    <a:pt x="1852618" y="193797"/>
                  </a:cubicBezTo>
                  <a:cubicBezTo>
                    <a:pt x="1823670" y="207733"/>
                    <a:pt x="1792125" y="285738"/>
                    <a:pt x="1775350" y="314718"/>
                  </a:cubicBezTo>
                  <a:lnTo>
                    <a:pt x="1593827" y="303636"/>
                  </a:lnTo>
                  <a:cubicBezTo>
                    <a:pt x="1497856" y="506257"/>
                    <a:pt x="1496571" y="437646"/>
                    <a:pt x="1539111" y="691977"/>
                  </a:cubicBezTo>
                  <a:cubicBezTo>
                    <a:pt x="1600017" y="1056117"/>
                    <a:pt x="1584412" y="1024282"/>
                    <a:pt x="1553289" y="1379816"/>
                  </a:cubicBezTo>
                  <a:cubicBezTo>
                    <a:pt x="1543876" y="1487373"/>
                    <a:pt x="1527897" y="1489184"/>
                    <a:pt x="1484250" y="1568063"/>
                  </a:cubicBezTo>
                  <a:cubicBezTo>
                    <a:pt x="1430803" y="1664651"/>
                    <a:pt x="1446338" y="1641823"/>
                    <a:pt x="1328777" y="1671136"/>
                  </a:cubicBezTo>
                  <a:cubicBezTo>
                    <a:pt x="1260203" y="1688233"/>
                    <a:pt x="1189876" y="1710701"/>
                    <a:pt x="1118427" y="1724067"/>
                  </a:cubicBezTo>
                  <a:lnTo>
                    <a:pt x="1087762" y="1441270"/>
                  </a:lnTo>
                  <a:cubicBezTo>
                    <a:pt x="1011663" y="1466816"/>
                    <a:pt x="972085" y="1510596"/>
                    <a:pt x="876645" y="1528520"/>
                  </a:cubicBezTo>
                  <a:lnTo>
                    <a:pt x="253626" y="1671557"/>
                  </a:lnTo>
                  <a:cubicBezTo>
                    <a:pt x="199084" y="1686961"/>
                    <a:pt x="206444" y="1709996"/>
                    <a:pt x="186505" y="1763397"/>
                  </a:cubicBezTo>
                  <a:cubicBezTo>
                    <a:pt x="158008" y="1839724"/>
                    <a:pt x="131583" y="1913048"/>
                    <a:pt x="102727" y="1988264"/>
                  </a:cubicBezTo>
                  <a:cubicBezTo>
                    <a:pt x="75348" y="2059621"/>
                    <a:pt x="33291" y="2129701"/>
                    <a:pt x="6279" y="2200573"/>
                  </a:cubicBezTo>
                  <a:cubicBezTo>
                    <a:pt x="-21565" y="2273624"/>
                    <a:pt x="51477" y="2629532"/>
                    <a:pt x="64032" y="2735810"/>
                  </a:cubicBezTo>
                  <a:cubicBezTo>
                    <a:pt x="120370" y="2754821"/>
                    <a:pt x="186975" y="2792137"/>
                    <a:pt x="235303" y="2832501"/>
                  </a:cubicBezTo>
                  <a:cubicBezTo>
                    <a:pt x="240935" y="2837204"/>
                    <a:pt x="278588" y="2872414"/>
                    <a:pt x="282314" y="2874628"/>
                  </a:cubicBezTo>
                  <a:cubicBezTo>
                    <a:pt x="304112" y="2887583"/>
                    <a:pt x="519748" y="2916590"/>
                    <a:pt x="586291" y="2880645"/>
                  </a:cubicBezTo>
                  <a:cubicBezTo>
                    <a:pt x="613641" y="2865873"/>
                    <a:pt x="679399" y="2833418"/>
                    <a:pt x="703067" y="2817312"/>
                  </a:cubicBezTo>
                  <a:cubicBezTo>
                    <a:pt x="756565" y="2780911"/>
                    <a:pt x="717544" y="2736035"/>
                    <a:pt x="777105" y="2712549"/>
                  </a:cubicBezTo>
                  <a:cubicBezTo>
                    <a:pt x="845305" y="2685657"/>
                    <a:pt x="1000832" y="2665439"/>
                    <a:pt x="1056612" y="2633516"/>
                  </a:cubicBezTo>
                  <a:cubicBezTo>
                    <a:pt x="1089019" y="2614967"/>
                    <a:pt x="1190818" y="2483850"/>
                    <a:pt x="1225880" y="2444578"/>
                  </a:cubicBezTo>
                  <a:cubicBezTo>
                    <a:pt x="1277985" y="2386212"/>
                    <a:pt x="1387525" y="2367248"/>
                    <a:pt x="1457191" y="2317163"/>
                  </a:cubicBezTo>
                  <a:cubicBezTo>
                    <a:pt x="1591045" y="2220927"/>
                    <a:pt x="1553382" y="2174050"/>
                    <a:pt x="1591023" y="2093162"/>
                  </a:cubicBezTo>
                  <a:cubicBezTo>
                    <a:pt x="1615810" y="2039901"/>
                    <a:pt x="1649243" y="2034314"/>
                    <a:pt x="1647097" y="1969801"/>
                  </a:cubicBezTo>
                  <a:cubicBezTo>
                    <a:pt x="1645455" y="1920556"/>
                    <a:pt x="1631289" y="1866105"/>
                    <a:pt x="1630508" y="1813813"/>
                  </a:cubicBezTo>
                  <a:cubicBezTo>
                    <a:pt x="1726290" y="1754322"/>
                    <a:pt x="1772962" y="1722858"/>
                    <a:pt x="1846173" y="1641456"/>
                  </a:cubicBezTo>
                  <a:cubicBezTo>
                    <a:pt x="1867667" y="1617556"/>
                    <a:pt x="1914997" y="1558261"/>
                    <a:pt x="1936413" y="1542225"/>
                  </a:cubicBezTo>
                  <a:cubicBezTo>
                    <a:pt x="2011278" y="1486177"/>
                    <a:pt x="2058013" y="1551840"/>
                    <a:pt x="2075865" y="1560766"/>
                  </a:cubicBezTo>
                  <a:cubicBezTo>
                    <a:pt x="2101367" y="1533800"/>
                    <a:pt x="2121264" y="1518167"/>
                    <a:pt x="2155105" y="1492294"/>
                  </a:cubicBezTo>
                  <a:cubicBezTo>
                    <a:pt x="2258525" y="1413227"/>
                    <a:pt x="2125178" y="1493063"/>
                    <a:pt x="2278660" y="1297251"/>
                  </a:cubicBezTo>
                  <a:cubicBezTo>
                    <a:pt x="2302797" y="1266458"/>
                    <a:pt x="2330063" y="1236512"/>
                    <a:pt x="2349879" y="1209042"/>
                  </a:cubicBezTo>
                  <a:cubicBezTo>
                    <a:pt x="2396088" y="1144982"/>
                    <a:pt x="2365237" y="1021671"/>
                    <a:pt x="2413825" y="954334"/>
                  </a:cubicBezTo>
                  <a:cubicBezTo>
                    <a:pt x="2423496" y="940927"/>
                    <a:pt x="2490070" y="903902"/>
                    <a:pt x="2510803" y="892295"/>
                  </a:cubicBezTo>
                  <a:cubicBezTo>
                    <a:pt x="2597917" y="843536"/>
                    <a:pt x="2593019" y="850006"/>
                    <a:pt x="2617491" y="680424"/>
                  </a:cubicBezTo>
                  <a:cubicBezTo>
                    <a:pt x="2626739" y="616328"/>
                    <a:pt x="2565407" y="554279"/>
                    <a:pt x="2513561" y="474600"/>
                  </a:cubicBezTo>
                  <a:cubicBezTo>
                    <a:pt x="2444409" y="368332"/>
                    <a:pt x="2381503" y="420012"/>
                    <a:pt x="2248122" y="261868"/>
                  </a:cubicBezTo>
                  <a:cubicBezTo>
                    <a:pt x="2194986" y="198863"/>
                    <a:pt x="2141477" y="158313"/>
                    <a:pt x="2086398" y="106792"/>
                  </a:cubicBezTo>
                  <a:lnTo>
                    <a:pt x="2120043" y="0"/>
                  </a:lnTo>
                  <a:lnTo>
                    <a:pt x="1991533" y="49963"/>
                  </a:ln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10984773-2363-1A68-C931-DB9D4DA1FC54}"/>
                </a:ext>
              </a:extLst>
            </p:cNvPr>
            <p:cNvSpPr/>
            <p:nvPr/>
          </p:nvSpPr>
          <p:spPr>
            <a:xfrm>
              <a:off x="860222" y="902312"/>
              <a:ext cx="448906" cy="559548"/>
            </a:xfrm>
            <a:custGeom>
              <a:avLst/>
              <a:gdLst/>
              <a:ahLst/>
              <a:cxnLst/>
              <a:rect l="l" t="t" r="r" b="b"/>
              <a:pathLst>
                <a:path w="1999751" h="2470723" extrusionOk="0">
                  <a:moveTo>
                    <a:pt x="634624" y="38044"/>
                  </a:moveTo>
                  <a:cubicBezTo>
                    <a:pt x="635519" y="75940"/>
                    <a:pt x="654674" y="177872"/>
                    <a:pt x="650412" y="205303"/>
                  </a:cubicBezTo>
                  <a:cubicBezTo>
                    <a:pt x="645406" y="237520"/>
                    <a:pt x="599312" y="281948"/>
                    <a:pt x="582951" y="324651"/>
                  </a:cubicBezTo>
                  <a:cubicBezTo>
                    <a:pt x="565939" y="369056"/>
                    <a:pt x="561681" y="431048"/>
                    <a:pt x="534408" y="465196"/>
                  </a:cubicBezTo>
                  <a:cubicBezTo>
                    <a:pt x="421577" y="606471"/>
                    <a:pt x="264671" y="614162"/>
                    <a:pt x="192183" y="699888"/>
                  </a:cubicBezTo>
                  <a:lnTo>
                    <a:pt x="61283" y="858206"/>
                  </a:lnTo>
                  <a:cubicBezTo>
                    <a:pt x="31264" y="892973"/>
                    <a:pt x="42629" y="874004"/>
                    <a:pt x="0" y="893030"/>
                  </a:cubicBezTo>
                  <a:cubicBezTo>
                    <a:pt x="14191" y="926137"/>
                    <a:pt x="47087" y="970687"/>
                    <a:pt x="66514" y="1003854"/>
                  </a:cubicBezTo>
                  <a:cubicBezTo>
                    <a:pt x="141602" y="1132060"/>
                    <a:pt x="187958" y="1006741"/>
                    <a:pt x="270817" y="1157694"/>
                  </a:cubicBezTo>
                  <a:lnTo>
                    <a:pt x="469817" y="1506105"/>
                  </a:lnTo>
                  <a:cubicBezTo>
                    <a:pt x="528986" y="1608485"/>
                    <a:pt x="704876" y="1652587"/>
                    <a:pt x="755355" y="1768286"/>
                  </a:cubicBezTo>
                  <a:lnTo>
                    <a:pt x="874604" y="2007740"/>
                  </a:lnTo>
                  <a:cubicBezTo>
                    <a:pt x="943570" y="2120148"/>
                    <a:pt x="1064637" y="2056753"/>
                    <a:pt x="1110525" y="2139518"/>
                  </a:cubicBezTo>
                  <a:cubicBezTo>
                    <a:pt x="1203029" y="2306355"/>
                    <a:pt x="1141097" y="2239862"/>
                    <a:pt x="1283074" y="2415133"/>
                  </a:cubicBezTo>
                  <a:lnTo>
                    <a:pt x="1331267" y="2470724"/>
                  </a:lnTo>
                  <a:lnTo>
                    <a:pt x="1404965" y="2371119"/>
                  </a:lnTo>
                  <a:cubicBezTo>
                    <a:pt x="1434666" y="2327841"/>
                    <a:pt x="1444507" y="2324555"/>
                    <a:pt x="1510642" y="2307847"/>
                  </a:cubicBezTo>
                  <a:cubicBezTo>
                    <a:pt x="1521704" y="2160129"/>
                    <a:pt x="1516174" y="2192980"/>
                    <a:pt x="1618951" y="2127185"/>
                  </a:cubicBezTo>
                  <a:cubicBezTo>
                    <a:pt x="1722191" y="2061094"/>
                    <a:pt x="1635291" y="1980444"/>
                    <a:pt x="1768156" y="1977485"/>
                  </a:cubicBezTo>
                  <a:cubicBezTo>
                    <a:pt x="1775290" y="1908226"/>
                    <a:pt x="1833567" y="1861069"/>
                    <a:pt x="1905544" y="1884521"/>
                  </a:cubicBezTo>
                  <a:cubicBezTo>
                    <a:pt x="1924712" y="1865317"/>
                    <a:pt x="1931536" y="1861138"/>
                    <a:pt x="1943836" y="1825823"/>
                  </a:cubicBezTo>
                  <a:cubicBezTo>
                    <a:pt x="1837227" y="1779814"/>
                    <a:pt x="1863456" y="1737244"/>
                    <a:pt x="1895748" y="1647226"/>
                  </a:cubicBezTo>
                  <a:cubicBezTo>
                    <a:pt x="1918960" y="1582511"/>
                    <a:pt x="1913173" y="1602953"/>
                    <a:pt x="1964538" y="1573457"/>
                  </a:cubicBezTo>
                  <a:cubicBezTo>
                    <a:pt x="1883434" y="1462953"/>
                    <a:pt x="1958179" y="1489825"/>
                    <a:pt x="1963390" y="1401198"/>
                  </a:cubicBezTo>
                  <a:cubicBezTo>
                    <a:pt x="1965467" y="1365926"/>
                    <a:pt x="1942720" y="1332535"/>
                    <a:pt x="1950494" y="1294139"/>
                  </a:cubicBezTo>
                  <a:cubicBezTo>
                    <a:pt x="1958837" y="1252907"/>
                    <a:pt x="1982514" y="1262864"/>
                    <a:pt x="1999751" y="1212226"/>
                  </a:cubicBezTo>
                  <a:cubicBezTo>
                    <a:pt x="1941715" y="1120684"/>
                    <a:pt x="1837917" y="1140602"/>
                    <a:pt x="1811367" y="1070721"/>
                  </a:cubicBezTo>
                  <a:cubicBezTo>
                    <a:pt x="1799686" y="1039977"/>
                    <a:pt x="1795965" y="1007079"/>
                    <a:pt x="1783406" y="978745"/>
                  </a:cubicBezTo>
                  <a:cubicBezTo>
                    <a:pt x="1753316" y="964122"/>
                    <a:pt x="1628927" y="919303"/>
                    <a:pt x="1610669" y="902869"/>
                  </a:cubicBezTo>
                  <a:lnTo>
                    <a:pt x="1445941" y="679280"/>
                  </a:lnTo>
                  <a:cubicBezTo>
                    <a:pt x="1421447" y="650131"/>
                    <a:pt x="1406103" y="643091"/>
                    <a:pt x="1380750" y="615266"/>
                  </a:cubicBezTo>
                  <a:cubicBezTo>
                    <a:pt x="1354648" y="586619"/>
                    <a:pt x="1341118" y="577724"/>
                    <a:pt x="1312449" y="553856"/>
                  </a:cubicBezTo>
                  <a:lnTo>
                    <a:pt x="704165" y="0"/>
                  </a:lnTo>
                  <a:lnTo>
                    <a:pt x="634624" y="38041"/>
                  </a:lnTo>
                  <a:close/>
                </a:path>
              </a:pathLst>
            </a:custGeom>
            <a:solidFill>
              <a:srgbClr val="FF7C80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E89D8BF0-6246-7539-84A9-081826BC8BD0}"/>
                </a:ext>
              </a:extLst>
            </p:cNvPr>
            <p:cNvSpPr/>
            <p:nvPr/>
          </p:nvSpPr>
          <p:spPr>
            <a:xfrm>
              <a:off x="795117" y="1107970"/>
              <a:ext cx="355152" cy="569342"/>
            </a:xfrm>
            <a:custGeom>
              <a:avLst/>
              <a:gdLst/>
              <a:ahLst/>
              <a:cxnLst/>
              <a:rect l="l" t="t" r="r" b="b"/>
              <a:pathLst>
                <a:path w="1582088" h="2513945" extrusionOk="0">
                  <a:moveTo>
                    <a:pt x="44596" y="49055"/>
                  </a:moveTo>
                  <a:cubicBezTo>
                    <a:pt x="36395" y="74633"/>
                    <a:pt x="33662" y="122683"/>
                    <a:pt x="32348" y="156809"/>
                  </a:cubicBezTo>
                  <a:cubicBezTo>
                    <a:pt x="29936" y="219351"/>
                    <a:pt x="44809" y="204381"/>
                    <a:pt x="74628" y="238399"/>
                  </a:cubicBezTo>
                  <a:cubicBezTo>
                    <a:pt x="106394" y="274641"/>
                    <a:pt x="126163" y="607059"/>
                    <a:pt x="91784" y="686261"/>
                  </a:cubicBezTo>
                  <a:cubicBezTo>
                    <a:pt x="48568" y="785814"/>
                    <a:pt x="81290" y="773136"/>
                    <a:pt x="116374" y="861644"/>
                  </a:cubicBezTo>
                  <a:cubicBezTo>
                    <a:pt x="59265" y="944703"/>
                    <a:pt x="4737" y="961526"/>
                    <a:pt x="751" y="1010272"/>
                  </a:cubicBezTo>
                  <a:cubicBezTo>
                    <a:pt x="-7492" y="1111089"/>
                    <a:pt x="54210" y="1136819"/>
                    <a:pt x="83497" y="1195116"/>
                  </a:cubicBezTo>
                  <a:cubicBezTo>
                    <a:pt x="118400" y="1264581"/>
                    <a:pt x="74826" y="1310986"/>
                    <a:pt x="136339" y="1411174"/>
                  </a:cubicBezTo>
                  <a:cubicBezTo>
                    <a:pt x="304591" y="1685186"/>
                    <a:pt x="192680" y="1575373"/>
                    <a:pt x="210279" y="1836085"/>
                  </a:cubicBezTo>
                  <a:cubicBezTo>
                    <a:pt x="219501" y="1972662"/>
                    <a:pt x="234500" y="1995906"/>
                    <a:pt x="188330" y="2066250"/>
                  </a:cubicBezTo>
                  <a:cubicBezTo>
                    <a:pt x="161144" y="2107670"/>
                    <a:pt x="139102" y="2242454"/>
                    <a:pt x="165267" y="2297966"/>
                  </a:cubicBezTo>
                  <a:cubicBezTo>
                    <a:pt x="174909" y="2318418"/>
                    <a:pt x="209829" y="2348950"/>
                    <a:pt x="223697" y="2378891"/>
                  </a:cubicBezTo>
                  <a:cubicBezTo>
                    <a:pt x="234133" y="2401418"/>
                    <a:pt x="245099" y="2464521"/>
                    <a:pt x="248263" y="2493799"/>
                  </a:cubicBezTo>
                  <a:lnTo>
                    <a:pt x="715312" y="2455548"/>
                  </a:lnTo>
                  <a:cubicBezTo>
                    <a:pt x="772103" y="2457927"/>
                    <a:pt x="783446" y="2495067"/>
                    <a:pt x="834901" y="2513946"/>
                  </a:cubicBezTo>
                  <a:cubicBezTo>
                    <a:pt x="886745" y="2463469"/>
                    <a:pt x="834786" y="2474096"/>
                    <a:pt x="849192" y="2379879"/>
                  </a:cubicBezTo>
                  <a:cubicBezTo>
                    <a:pt x="862133" y="2295260"/>
                    <a:pt x="885215" y="2315783"/>
                    <a:pt x="956577" y="2299870"/>
                  </a:cubicBezTo>
                  <a:cubicBezTo>
                    <a:pt x="971279" y="2276983"/>
                    <a:pt x="974186" y="2248813"/>
                    <a:pt x="987748" y="2229247"/>
                  </a:cubicBezTo>
                  <a:cubicBezTo>
                    <a:pt x="1013234" y="2192464"/>
                    <a:pt x="1024016" y="2211878"/>
                    <a:pt x="1064299" y="2195630"/>
                  </a:cubicBezTo>
                  <a:cubicBezTo>
                    <a:pt x="1094223" y="2151533"/>
                    <a:pt x="1098671" y="2102116"/>
                    <a:pt x="1140381" y="2083587"/>
                  </a:cubicBezTo>
                  <a:cubicBezTo>
                    <a:pt x="1198948" y="2057568"/>
                    <a:pt x="1156636" y="2102103"/>
                    <a:pt x="1194593" y="2047611"/>
                  </a:cubicBezTo>
                  <a:cubicBezTo>
                    <a:pt x="1218130" y="2013818"/>
                    <a:pt x="1208177" y="2023039"/>
                    <a:pt x="1246962" y="2000521"/>
                  </a:cubicBezTo>
                  <a:cubicBezTo>
                    <a:pt x="1303905" y="1967465"/>
                    <a:pt x="1291970" y="1949883"/>
                    <a:pt x="1320582" y="1884908"/>
                  </a:cubicBezTo>
                  <a:cubicBezTo>
                    <a:pt x="1352551" y="1812310"/>
                    <a:pt x="1377997" y="1846833"/>
                    <a:pt x="1451394" y="1819568"/>
                  </a:cubicBezTo>
                  <a:lnTo>
                    <a:pt x="1459160" y="1805373"/>
                  </a:lnTo>
                  <a:cubicBezTo>
                    <a:pt x="1475480" y="1766155"/>
                    <a:pt x="1476376" y="1718608"/>
                    <a:pt x="1493537" y="1689755"/>
                  </a:cubicBezTo>
                  <a:cubicBezTo>
                    <a:pt x="1509580" y="1662779"/>
                    <a:pt x="1556095" y="1639804"/>
                    <a:pt x="1582089" y="1608285"/>
                  </a:cubicBezTo>
                  <a:cubicBezTo>
                    <a:pt x="1561847" y="1566512"/>
                    <a:pt x="1455434" y="1452359"/>
                    <a:pt x="1424167" y="1396889"/>
                  </a:cubicBezTo>
                  <a:cubicBezTo>
                    <a:pt x="1336620" y="1241575"/>
                    <a:pt x="1396414" y="1258278"/>
                    <a:pt x="1238331" y="1214925"/>
                  </a:cubicBezTo>
                  <a:cubicBezTo>
                    <a:pt x="1127753" y="1184597"/>
                    <a:pt x="1125663" y="1137810"/>
                    <a:pt x="1065677" y="1019485"/>
                  </a:cubicBezTo>
                  <a:cubicBezTo>
                    <a:pt x="953365" y="797956"/>
                    <a:pt x="1012292" y="869462"/>
                    <a:pt x="814706" y="722535"/>
                  </a:cubicBezTo>
                  <a:cubicBezTo>
                    <a:pt x="768247" y="687993"/>
                    <a:pt x="746488" y="686141"/>
                    <a:pt x="717685" y="630410"/>
                  </a:cubicBezTo>
                  <a:lnTo>
                    <a:pt x="518998" y="281532"/>
                  </a:lnTo>
                  <a:cubicBezTo>
                    <a:pt x="483029" y="214788"/>
                    <a:pt x="484169" y="228119"/>
                    <a:pt x="406534" y="204980"/>
                  </a:cubicBezTo>
                  <a:cubicBezTo>
                    <a:pt x="339376" y="184961"/>
                    <a:pt x="343360" y="175589"/>
                    <a:pt x="310855" y="121601"/>
                  </a:cubicBezTo>
                  <a:cubicBezTo>
                    <a:pt x="288812" y="84987"/>
                    <a:pt x="252464" y="35934"/>
                    <a:pt x="240871" y="0"/>
                  </a:cubicBezTo>
                  <a:lnTo>
                    <a:pt x="44606" y="49060"/>
                  </a:lnTo>
                  <a:close/>
                </a:path>
              </a:pathLst>
            </a:custGeom>
            <a:solidFill>
              <a:srgbClr val="F60000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F3F9DEE8-5E92-792D-DB20-DF9759F7B55B}"/>
                </a:ext>
              </a:extLst>
            </p:cNvPr>
            <p:cNvSpPr/>
            <p:nvPr/>
          </p:nvSpPr>
          <p:spPr>
            <a:xfrm>
              <a:off x="216585" y="934581"/>
              <a:ext cx="413619" cy="338209"/>
            </a:xfrm>
            <a:custGeom>
              <a:avLst/>
              <a:gdLst/>
              <a:ahLst/>
              <a:cxnLst/>
              <a:rect l="l" t="t" r="r" b="b"/>
              <a:pathLst>
                <a:path w="1842555" h="1493362" extrusionOk="0">
                  <a:moveTo>
                    <a:pt x="2" y="571523"/>
                  </a:moveTo>
                  <a:cubicBezTo>
                    <a:pt x="14898" y="622266"/>
                    <a:pt x="51166" y="673995"/>
                    <a:pt x="48673" y="730986"/>
                  </a:cubicBezTo>
                  <a:cubicBezTo>
                    <a:pt x="44880" y="817649"/>
                    <a:pt x="5857" y="844975"/>
                    <a:pt x="84838" y="883400"/>
                  </a:cubicBezTo>
                  <a:cubicBezTo>
                    <a:pt x="155832" y="917937"/>
                    <a:pt x="109677" y="964315"/>
                    <a:pt x="156853" y="1020446"/>
                  </a:cubicBezTo>
                  <a:cubicBezTo>
                    <a:pt x="208016" y="1081320"/>
                    <a:pt x="204684" y="1085671"/>
                    <a:pt x="226455" y="1169627"/>
                  </a:cubicBezTo>
                  <a:cubicBezTo>
                    <a:pt x="435012" y="1192977"/>
                    <a:pt x="378353" y="1403783"/>
                    <a:pt x="435846" y="1493363"/>
                  </a:cubicBezTo>
                  <a:cubicBezTo>
                    <a:pt x="525299" y="1469857"/>
                    <a:pt x="613376" y="1417296"/>
                    <a:pt x="710886" y="1405268"/>
                  </a:cubicBezTo>
                  <a:cubicBezTo>
                    <a:pt x="1084996" y="1359128"/>
                    <a:pt x="943497" y="1420347"/>
                    <a:pt x="1297223" y="1254135"/>
                  </a:cubicBezTo>
                  <a:cubicBezTo>
                    <a:pt x="1357469" y="1225825"/>
                    <a:pt x="1375110" y="1216825"/>
                    <a:pt x="1412469" y="1180181"/>
                  </a:cubicBezTo>
                  <a:lnTo>
                    <a:pt x="1800758" y="821806"/>
                  </a:lnTo>
                  <a:cubicBezTo>
                    <a:pt x="1841399" y="785131"/>
                    <a:pt x="1826591" y="793321"/>
                    <a:pt x="1811441" y="679954"/>
                  </a:cubicBezTo>
                  <a:cubicBezTo>
                    <a:pt x="1797155" y="573072"/>
                    <a:pt x="1782337" y="464459"/>
                    <a:pt x="1766162" y="356989"/>
                  </a:cubicBezTo>
                  <a:cubicBezTo>
                    <a:pt x="1753248" y="271183"/>
                    <a:pt x="1758888" y="267333"/>
                    <a:pt x="1788968" y="202745"/>
                  </a:cubicBezTo>
                  <a:cubicBezTo>
                    <a:pt x="1808192" y="161467"/>
                    <a:pt x="1826814" y="114061"/>
                    <a:pt x="1842556" y="81005"/>
                  </a:cubicBezTo>
                  <a:cubicBezTo>
                    <a:pt x="1744540" y="70585"/>
                    <a:pt x="1642719" y="87352"/>
                    <a:pt x="1542359" y="72195"/>
                  </a:cubicBezTo>
                  <a:cubicBezTo>
                    <a:pt x="1418493" y="53485"/>
                    <a:pt x="1104998" y="-9987"/>
                    <a:pt x="1001296" y="1345"/>
                  </a:cubicBezTo>
                  <a:cubicBezTo>
                    <a:pt x="905820" y="11781"/>
                    <a:pt x="803720" y="13839"/>
                    <a:pt x="728769" y="48851"/>
                  </a:cubicBezTo>
                  <a:cubicBezTo>
                    <a:pt x="655886" y="82899"/>
                    <a:pt x="586110" y="112737"/>
                    <a:pt x="514418" y="143097"/>
                  </a:cubicBezTo>
                  <a:cubicBezTo>
                    <a:pt x="226631" y="264975"/>
                    <a:pt x="292977" y="294606"/>
                    <a:pt x="79299" y="494256"/>
                  </a:cubicBezTo>
                  <a:cubicBezTo>
                    <a:pt x="42903" y="528262"/>
                    <a:pt x="28876" y="536371"/>
                    <a:pt x="0" y="57152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11F06920-31B3-B725-91A6-073B3816980C}"/>
                </a:ext>
              </a:extLst>
            </p:cNvPr>
            <p:cNvSpPr/>
            <p:nvPr/>
          </p:nvSpPr>
          <p:spPr>
            <a:xfrm>
              <a:off x="1547696" y="0"/>
              <a:ext cx="585910" cy="512905"/>
            </a:xfrm>
            <a:custGeom>
              <a:avLst/>
              <a:gdLst/>
              <a:ahLst/>
              <a:cxnLst/>
              <a:rect l="l" t="t" r="r" b="b"/>
              <a:pathLst>
                <a:path w="2610051" h="2264760" extrusionOk="0">
                  <a:moveTo>
                    <a:pt x="872466" y="155057"/>
                  </a:moveTo>
                  <a:cubicBezTo>
                    <a:pt x="832161" y="224280"/>
                    <a:pt x="944527" y="472782"/>
                    <a:pt x="909397" y="599730"/>
                  </a:cubicBezTo>
                  <a:cubicBezTo>
                    <a:pt x="882287" y="697703"/>
                    <a:pt x="798318" y="638872"/>
                    <a:pt x="771386" y="730945"/>
                  </a:cubicBezTo>
                  <a:cubicBezTo>
                    <a:pt x="752055" y="797031"/>
                    <a:pt x="731023" y="879383"/>
                    <a:pt x="718126" y="945606"/>
                  </a:cubicBezTo>
                  <a:cubicBezTo>
                    <a:pt x="898839" y="1157215"/>
                    <a:pt x="942643" y="919386"/>
                    <a:pt x="759067" y="1534522"/>
                  </a:cubicBezTo>
                  <a:cubicBezTo>
                    <a:pt x="710964" y="1695704"/>
                    <a:pt x="665822" y="1546564"/>
                    <a:pt x="629755" y="1764491"/>
                  </a:cubicBezTo>
                  <a:cubicBezTo>
                    <a:pt x="600367" y="1942053"/>
                    <a:pt x="634766" y="1899999"/>
                    <a:pt x="464762" y="1956429"/>
                  </a:cubicBezTo>
                  <a:lnTo>
                    <a:pt x="461782" y="1858865"/>
                  </a:lnTo>
                  <a:cubicBezTo>
                    <a:pt x="396990" y="1850122"/>
                    <a:pt x="227955" y="1821237"/>
                    <a:pt x="179796" y="1792945"/>
                  </a:cubicBezTo>
                  <a:lnTo>
                    <a:pt x="94439" y="1925301"/>
                  </a:lnTo>
                  <a:cubicBezTo>
                    <a:pt x="66121" y="1964502"/>
                    <a:pt x="16153" y="2019640"/>
                    <a:pt x="0" y="2060576"/>
                  </a:cubicBezTo>
                  <a:cubicBezTo>
                    <a:pt x="4989" y="2068712"/>
                    <a:pt x="77589" y="2158460"/>
                    <a:pt x="80505" y="2160812"/>
                  </a:cubicBezTo>
                  <a:cubicBezTo>
                    <a:pt x="110203" y="2184753"/>
                    <a:pt x="183941" y="2183723"/>
                    <a:pt x="228780" y="2187651"/>
                  </a:cubicBezTo>
                  <a:lnTo>
                    <a:pt x="232083" y="2119717"/>
                  </a:lnTo>
                  <a:cubicBezTo>
                    <a:pt x="277491" y="2141143"/>
                    <a:pt x="345508" y="2228462"/>
                    <a:pt x="388977" y="2264760"/>
                  </a:cubicBezTo>
                  <a:cubicBezTo>
                    <a:pt x="473436" y="2197884"/>
                    <a:pt x="468119" y="2214888"/>
                    <a:pt x="535453" y="2107431"/>
                  </a:cubicBezTo>
                  <a:cubicBezTo>
                    <a:pt x="573098" y="2047354"/>
                    <a:pt x="653772" y="1999844"/>
                    <a:pt x="703360" y="1956732"/>
                  </a:cubicBezTo>
                  <a:cubicBezTo>
                    <a:pt x="758622" y="1908693"/>
                    <a:pt x="793838" y="1810845"/>
                    <a:pt x="834297" y="1779203"/>
                  </a:cubicBezTo>
                  <a:cubicBezTo>
                    <a:pt x="887888" y="1737291"/>
                    <a:pt x="1002691" y="1723477"/>
                    <a:pt x="1057820" y="1682803"/>
                  </a:cubicBezTo>
                  <a:cubicBezTo>
                    <a:pt x="1078679" y="1637624"/>
                    <a:pt x="1078814" y="1571773"/>
                    <a:pt x="1093646" y="1521375"/>
                  </a:cubicBezTo>
                  <a:cubicBezTo>
                    <a:pt x="1105779" y="1480138"/>
                    <a:pt x="1208875" y="1293713"/>
                    <a:pt x="1242485" y="1271610"/>
                  </a:cubicBezTo>
                  <a:cubicBezTo>
                    <a:pt x="1263031" y="1258102"/>
                    <a:pt x="1289666" y="1253602"/>
                    <a:pt x="1313551" y="1242882"/>
                  </a:cubicBezTo>
                  <a:cubicBezTo>
                    <a:pt x="1402460" y="1202976"/>
                    <a:pt x="1289758" y="1200984"/>
                    <a:pt x="1405192" y="1194842"/>
                  </a:cubicBezTo>
                  <a:cubicBezTo>
                    <a:pt x="1408991" y="1194639"/>
                    <a:pt x="1420666" y="1194448"/>
                    <a:pt x="1424228" y="1193922"/>
                  </a:cubicBezTo>
                  <a:cubicBezTo>
                    <a:pt x="1459295" y="1188762"/>
                    <a:pt x="1507892" y="1134008"/>
                    <a:pt x="1632977" y="1104502"/>
                  </a:cubicBezTo>
                  <a:cubicBezTo>
                    <a:pt x="1704702" y="1087581"/>
                    <a:pt x="1690888" y="1128703"/>
                    <a:pt x="1746365" y="1058912"/>
                  </a:cubicBezTo>
                  <a:cubicBezTo>
                    <a:pt x="1761985" y="1039262"/>
                    <a:pt x="1813954" y="972701"/>
                    <a:pt x="1829272" y="962461"/>
                  </a:cubicBezTo>
                  <a:cubicBezTo>
                    <a:pt x="1882582" y="926820"/>
                    <a:pt x="1912645" y="974370"/>
                    <a:pt x="1958866" y="912794"/>
                  </a:cubicBezTo>
                  <a:cubicBezTo>
                    <a:pt x="1995945" y="863394"/>
                    <a:pt x="2002901" y="866135"/>
                    <a:pt x="2063569" y="838667"/>
                  </a:cubicBezTo>
                  <a:cubicBezTo>
                    <a:pt x="2224926" y="765619"/>
                    <a:pt x="2154155" y="771820"/>
                    <a:pt x="2341445" y="794792"/>
                  </a:cubicBezTo>
                  <a:cubicBezTo>
                    <a:pt x="2375041" y="705964"/>
                    <a:pt x="2390519" y="625468"/>
                    <a:pt x="2495249" y="613110"/>
                  </a:cubicBezTo>
                  <a:cubicBezTo>
                    <a:pt x="2536762" y="378017"/>
                    <a:pt x="2552505" y="489422"/>
                    <a:pt x="2598746" y="406882"/>
                  </a:cubicBezTo>
                  <a:cubicBezTo>
                    <a:pt x="2624415" y="361062"/>
                    <a:pt x="2602010" y="363433"/>
                    <a:pt x="2574942" y="342844"/>
                  </a:cubicBezTo>
                  <a:cubicBezTo>
                    <a:pt x="2501057" y="286649"/>
                    <a:pt x="2599331" y="227542"/>
                    <a:pt x="2510725" y="196188"/>
                  </a:cubicBezTo>
                  <a:cubicBezTo>
                    <a:pt x="2450226" y="174782"/>
                    <a:pt x="2447469" y="208881"/>
                    <a:pt x="2428610" y="70339"/>
                  </a:cubicBezTo>
                  <a:cubicBezTo>
                    <a:pt x="2364882" y="52941"/>
                    <a:pt x="2295796" y="18480"/>
                    <a:pt x="2234951" y="4118"/>
                  </a:cubicBezTo>
                  <a:cubicBezTo>
                    <a:pt x="2181656" y="-8462"/>
                    <a:pt x="2180976" y="10490"/>
                    <a:pt x="2135362" y="24622"/>
                  </a:cubicBezTo>
                  <a:cubicBezTo>
                    <a:pt x="2080092" y="41743"/>
                    <a:pt x="2074013" y="21477"/>
                    <a:pt x="2031422" y="49510"/>
                  </a:cubicBezTo>
                  <a:cubicBezTo>
                    <a:pt x="1975966" y="86012"/>
                    <a:pt x="1953922" y="132424"/>
                    <a:pt x="1879962" y="157019"/>
                  </a:cubicBezTo>
                  <a:cubicBezTo>
                    <a:pt x="1810937" y="179972"/>
                    <a:pt x="1743211" y="199355"/>
                    <a:pt x="1674326" y="220015"/>
                  </a:cubicBezTo>
                  <a:cubicBezTo>
                    <a:pt x="1412388" y="298573"/>
                    <a:pt x="1464754" y="318641"/>
                    <a:pt x="1282301" y="241343"/>
                  </a:cubicBezTo>
                  <a:cubicBezTo>
                    <a:pt x="1164148" y="191284"/>
                    <a:pt x="1196222" y="207657"/>
                    <a:pt x="1064867" y="218884"/>
                  </a:cubicBezTo>
                  <a:cubicBezTo>
                    <a:pt x="955254" y="228254"/>
                    <a:pt x="923480" y="146446"/>
                    <a:pt x="872456" y="155052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74257AB9-6EA8-C73C-58B3-747D09120B23}"/>
                </a:ext>
              </a:extLst>
            </p:cNvPr>
            <p:cNvSpPr/>
            <p:nvPr/>
          </p:nvSpPr>
          <p:spPr>
            <a:xfrm>
              <a:off x="1095360" y="752442"/>
              <a:ext cx="390275" cy="298268"/>
            </a:xfrm>
            <a:custGeom>
              <a:avLst/>
              <a:gdLst/>
              <a:ahLst/>
              <a:cxnLst/>
              <a:rect l="l" t="t" r="r" b="b"/>
              <a:pathLst>
                <a:path w="1738561" h="1317007" extrusionOk="0">
                  <a:moveTo>
                    <a:pt x="323272" y="9835"/>
                  </a:moveTo>
                  <a:cubicBezTo>
                    <a:pt x="318274" y="78713"/>
                    <a:pt x="294714" y="99222"/>
                    <a:pt x="261096" y="139074"/>
                  </a:cubicBezTo>
                  <a:cubicBezTo>
                    <a:pt x="77260" y="356971"/>
                    <a:pt x="202242" y="300561"/>
                    <a:pt x="115290" y="371578"/>
                  </a:cubicBezTo>
                  <a:cubicBezTo>
                    <a:pt x="75328" y="404216"/>
                    <a:pt x="39143" y="438023"/>
                    <a:pt x="0" y="456520"/>
                  </a:cubicBezTo>
                  <a:cubicBezTo>
                    <a:pt x="5931" y="488710"/>
                    <a:pt x="59759" y="615543"/>
                    <a:pt x="76458" y="637603"/>
                  </a:cubicBezTo>
                  <a:cubicBezTo>
                    <a:pt x="119633" y="694645"/>
                    <a:pt x="537836" y="822097"/>
                    <a:pt x="582694" y="888097"/>
                  </a:cubicBezTo>
                  <a:cubicBezTo>
                    <a:pt x="649559" y="986476"/>
                    <a:pt x="622351" y="1039897"/>
                    <a:pt x="845931" y="1132535"/>
                  </a:cubicBezTo>
                  <a:cubicBezTo>
                    <a:pt x="921875" y="1164001"/>
                    <a:pt x="958295" y="1171134"/>
                    <a:pt x="1010229" y="1217317"/>
                  </a:cubicBezTo>
                  <a:cubicBezTo>
                    <a:pt x="1060855" y="1262331"/>
                    <a:pt x="1090908" y="1301787"/>
                    <a:pt x="1170849" y="1317007"/>
                  </a:cubicBezTo>
                  <a:cubicBezTo>
                    <a:pt x="1214901" y="1206209"/>
                    <a:pt x="1399563" y="923765"/>
                    <a:pt x="1426443" y="856996"/>
                  </a:cubicBezTo>
                  <a:cubicBezTo>
                    <a:pt x="1453914" y="788764"/>
                    <a:pt x="1408437" y="702235"/>
                    <a:pt x="1457890" y="638812"/>
                  </a:cubicBezTo>
                  <a:cubicBezTo>
                    <a:pt x="1477259" y="613967"/>
                    <a:pt x="1490430" y="606448"/>
                    <a:pt x="1519499" y="581293"/>
                  </a:cubicBezTo>
                  <a:cubicBezTo>
                    <a:pt x="1542726" y="561196"/>
                    <a:pt x="1557348" y="542584"/>
                    <a:pt x="1577761" y="520193"/>
                  </a:cubicBezTo>
                  <a:cubicBezTo>
                    <a:pt x="1665618" y="423814"/>
                    <a:pt x="1763385" y="368707"/>
                    <a:pt x="1732854" y="195761"/>
                  </a:cubicBezTo>
                  <a:lnTo>
                    <a:pt x="1671637" y="16870"/>
                  </a:lnTo>
                  <a:cubicBezTo>
                    <a:pt x="1670795" y="15459"/>
                    <a:pt x="1668955" y="12583"/>
                    <a:pt x="1667385" y="10614"/>
                  </a:cubicBezTo>
                  <a:cubicBezTo>
                    <a:pt x="1511474" y="107106"/>
                    <a:pt x="1603126" y="154715"/>
                    <a:pt x="1400148" y="90809"/>
                  </a:cubicBezTo>
                  <a:cubicBezTo>
                    <a:pt x="1238477" y="39909"/>
                    <a:pt x="1245972" y="28758"/>
                    <a:pt x="1061302" y="46286"/>
                  </a:cubicBezTo>
                  <a:cubicBezTo>
                    <a:pt x="877027" y="63779"/>
                    <a:pt x="885130" y="67893"/>
                    <a:pt x="719702" y="14472"/>
                  </a:cubicBezTo>
                  <a:cubicBezTo>
                    <a:pt x="631742" y="-13932"/>
                    <a:pt x="428357" y="7895"/>
                    <a:pt x="323279" y="9838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F30A11C2-4913-0794-444D-B0255A16F3F3}"/>
                </a:ext>
              </a:extLst>
            </p:cNvPr>
            <p:cNvSpPr/>
            <p:nvPr/>
          </p:nvSpPr>
          <p:spPr>
            <a:xfrm>
              <a:off x="318605" y="1125417"/>
              <a:ext cx="361928" cy="429950"/>
            </a:xfrm>
            <a:custGeom>
              <a:avLst/>
              <a:gdLst/>
              <a:ahLst/>
              <a:cxnLst/>
              <a:rect l="l" t="t" r="r" b="b"/>
              <a:pathLst>
                <a:path w="1612288" h="1898458" extrusionOk="0">
                  <a:moveTo>
                    <a:pt x="0" y="700935"/>
                  </a:moveTo>
                  <a:lnTo>
                    <a:pt x="295663" y="1216097"/>
                  </a:lnTo>
                  <a:cubicBezTo>
                    <a:pt x="315146" y="1222892"/>
                    <a:pt x="333607" y="1220753"/>
                    <a:pt x="352236" y="1230495"/>
                  </a:cubicBezTo>
                  <a:cubicBezTo>
                    <a:pt x="374463" y="1242118"/>
                    <a:pt x="368573" y="1248642"/>
                    <a:pt x="386263" y="1265656"/>
                  </a:cubicBezTo>
                  <a:cubicBezTo>
                    <a:pt x="407445" y="1286029"/>
                    <a:pt x="404024" y="1272547"/>
                    <a:pt x="426989" y="1294257"/>
                  </a:cubicBezTo>
                  <a:cubicBezTo>
                    <a:pt x="447764" y="1313891"/>
                    <a:pt x="435675" y="1316387"/>
                    <a:pt x="463913" y="1337311"/>
                  </a:cubicBezTo>
                  <a:cubicBezTo>
                    <a:pt x="481079" y="1350031"/>
                    <a:pt x="488023" y="1337390"/>
                    <a:pt x="501328" y="1368970"/>
                  </a:cubicBezTo>
                  <a:cubicBezTo>
                    <a:pt x="516721" y="1405499"/>
                    <a:pt x="495189" y="1399575"/>
                    <a:pt x="515123" y="1434266"/>
                  </a:cubicBezTo>
                  <a:cubicBezTo>
                    <a:pt x="539566" y="1476805"/>
                    <a:pt x="691155" y="1519899"/>
                    <a:pt x="742686" y="1645640"/>
                  </a:cubicBezTo>
                  <a:cubicBezTo>
                    <a:pt x="764915" y="1699878"/>
                    <a:pt x="776123" y="1830817"/>
                    <a:pt x="788748" y="1898198"/>
                  </a:cubicBezTo>
                  <a:cubicBezTo>
                    <a:pt x="893441" y="1898628"/>
                    <a:pt x="858774" y="1907565"/>
                    <a:pt x="987731" y="1771044"/>
                  </a:cubicBezTo>
                  <a:cubicBezTo>
                    <a:pt x="1047926" y="1707319"/>
                    <a:pt x="1220129" y="1553122"/>
                    <a:pt x="1225779" y="1511134"/>
                  </a:cubicBezTo>
                  <a:cubicBezTo>
                    <a:pt x="1232634" y="1460165"/>
                    <a:pt x="1208581" y="1406348"/>
                    <a:pt x="1222136" y="1358539"/>
                  </a:cubicBezTo>
                  <a:cubicBezTo>
                    <a:pt x="1256397" y="1237686"/>
                    <a:pt x="1312048" y="1276579"/>
                    <a:pt x="1288831" y="1100726"/>
                  </a:cubicBezTo>
                  <a:cubicBezTo>
                    <a:pt x="1268560" y="947186"/>
                    <a:pt x="1258555" y="972740"/>
                    <a:pt x="1313029" y="842174"/>
                  </a:cubicBezTo>
                  <a:cubicBezTo>
                    <a:pt x="1346985" y="760791"/>
                    <a:pt x="1379884" y="682783"/>
                    <a:pt x="1413137" y="603669"/>
                  </a:cubicBezTo>
                  <a:cubicBezTo>
                    <a:pt x="1507268" y="379713"/>
                    <a:pt x="1464149" y="683916"/>
                    <a:pt x="1612289" y="128313"/>
                  </a:cubicBezTo>
                  <a:cubicBezTo>
                    <a:pt x="1500009" y="48321"/>
                    <a:pt x="1622015" y="103897"/>
                    <a:pt x="1414764" y="0"/>
                  </a:cubicBezTo>
                  <a:cubicBezTo>
                    <a:pt x="1368191" y="18504"/>
                    <a:pt x="1060341" y="316017"/>
                    <a:pt x="998509" y="368359"/>
                  </a:cubicBezTo>
                  <a:cubicBezTo>
                    <a:pt x="915927" y="438262"/>
                    <a:pt x="955256" y="421503"/>
                    <a:pt x="833900" y="472451"/>
                  </a:cubicBezTo>
                  <a:cubicBezTo>
                    <a:pt x="609119" y="566813"/>
                    <a:pt x="682704" y="571744"/>
                    <a:pt x="430038" y="595908"/>
                  </a:cubicBezTo>
                  <a:cubicBezTo>
                    <a:pt x="363227" y="602297"/>
                    <a:pt x="255356" y="609699"/>
                    <a:pt x="194961" y="629740"/>
                  </a:cubicBezTo>
                  <a:cubicBezTo>
                    <a:pt x="129513" y="651457"/>
                    <a:pt x="63705" y="680238"/>
                    <a:pt x="2" y="700933"/>
                  </a:cubicBezTo>
                  <a:close/>
                </a:path>
              </a:pathLst>
            </a:custGeom>
            <a:solidFill>
              <a:srgbClr val="F60000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E17D64AE-A06A-4042-4911-CE827D47ABF9}"/>
                </a:ext>
              </a:extLst>
            </p:cNvPr>
            <p:cNvSpPr/>
            <p:nvPr/>
          </p:nvSpPr>
          <p:spPr>
            <a:xfrm>
              <a:off x="473852" y="579538"/>
              <a:ext cx="282622" cy="359578"/>
            </a:xfrm>
            <a:custGeom>
              <a:avLst/>
              <a:gdLst/>
              <a:ahLst/>
              <a:cxnLst/>
              <a:rect l="l" t="t" r="r" b="b"/>
              <a:pathLst>
                <a:path w="1258994" h="1587729" extrusionOk="0">
                  <a:moveTo>
                    <a:pt x="295151" y="80952"/>
                  </a:moveTo>
                  <a:cubicBezTo>
                    <a:pt x="269480" y="124457"/>
                    <a:pt x="253314" y="169440"/>
                    <a:pt x="215519" y="197201"/>
                  </a:cubicBezTo>
                  <a:cubicBezTo>
                    <a:pt x="102431" y="210437"/>
                    <a:pt x="120672" y="160085"/>
                    <a:pt x="79532" y="142474"/>
                  </a:cubicBezTo>
                  <a:cubicBezTo>
                    <a:pt x="62790" y="207385"/>
                    <a:pt x="69978" y="335160"/>
                    <a:pt x="66584" y="408208"/>
                  </a:cubicBezTo>
                  <a:cubicBezTo>
                    <a:pt x="61649" y="514357"/>
                    <a:pt x="-17799" y="513197"/>
                    <a:pt x="3674" y="608960"/>
                  </a:cubicBezTo>
                  <a:cubicBezTo>
                    <a:pt x="37688" y="760676"/>
                    <a:pt x="76376" y="916802"/>
                    <a:pt x="113787" y="1066625"/>
                  </a:cubicBezTo>
                  <a:cubicBezTo>
                    <a:pt x="147116" y="1200079"/>
                    <a:pt x="412565" y="1511332"/>
                    <a:pt x="480319" y="1546650"/>
                  </a:cubicBezTo>
                  <a:cubicBezTo>
                    <a:pt x="513871" y="1564136"/>
                    <a:pt x="673056" y="1579408"/>
                    <a:pt x="719749" y="1587730"/>
                  </a:cubicBezTo>
                  <a:cubicBezTo>
                    <a:pt x="749467" y="1539803"/>
                    <a:pt x="792275" y="1409143"/>
                    <a:pt x="815236" y="1345602"/>
                  </a:cubicBezTo>
                  <a:cubicBezTo>
                    <a:pt x="836153" y="1287713"/>
                    <a:pt x="831722" y="1264198"/>
                    <a:pt x="887018" y="1248627"/>
                  </a:cubicBezTo>
                  <a:cubicBezTo>
                    <a:pt x="1021069" y="1210882"/>
                    <a:pt x="1222379" y="1200081"/>
                    <a:pt x="1253409" y="1084106"/>
                  </a:cubicBezTo>
                  <a:cubicBezTo>
                    <a:pt x="1277795" y="992970"/>
                    <a:pt x="1216407" y="900150"/>
                    <a:pt x="1183493" y="823307"/>
                  </a:cubicBezTo>
                  <a:cubicBezTo>
                    <a:pt x="1130230" y="698961"/>
                    <a:pt x="1119619" y="700764"/>
                    <a:pt x="1043088" y="625154"/>
                  </a:cubicBezTo>
                  <a:cubicBezTo>
                    <a:pt x="963346" y="546378"/>
                    <a:pt x="984660" y="538442"/>
                    <a:pt x="941240" y="378521"/>
                  </a:cubicBezTo>
                  <a:cubicBezTo>
                    <a:pt x="919557" y="298654"/>
                    <a:pt x="911566" y="322101"/>
                    <a:pt x="869091" y="281397"/>
                  </a:cubicBezTo>
                  <a:cubicBezTo>
                    <a:pt x="841822" y="255266"/>
                    <a:pt x="821746" y="211536"/>
                    <a:pt x="798077" y="173399"/>
                  </a:cubicBezTo>
                  <a:cubicBezTo>
                    <a:pt x="705353" y="24010"/>
                    <a:pt x="730045" y="12267"/>
                    <a:pt x="623637" y="0"/>
                  </a:cubicBezTo>
                  <a:cubicBezTo>
                    <a:pt x="601019" y="41039"/>
                    <a:pt x="615098" y="36565"/>
                    <a:pt x="580080" y="65379"/>
                  </a:cubicBezTo>
                  <a:cubicBezTo>
                    <a:pt x="558835" y="82858"/>
                    <a:pt x="530468" y="101761"/>
                    <a:pt x="502690" y="106046"/>
                  </a:cubicBezTo>
                  <a:cubicBezTo>
                    <a:pt x="476596" y="110069"/>
                    <a:pt x="412802" y="108735"/>
                    <a:pt x="384097" y="107979"/>
                  </a:cubicBezTo>
                  <a:cubicBezTo>
                    <a:pt x="333731" y="106653"/>
                    <a:pt x="327609" y="95460"/>
                    <a:pt x="295153" y="80954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6C5E99AF-ECDB-B43C-3F63-78E686471089}"/>
                </a:ext>
              </a:extLst>
            </p:cNvPr>
            <p:cNvSpPr/>
            <p:nvPr/>
          </p:nvSpPr>
          <p:spPr>
            <a:xfrm>
              <a:off x="488756" y="1407189"/>
              <a:ext cx="246165" cy="353031"/>
            </a:xfrm>
            <a:custGeom>
              <a:avLst/>
              <a:gdLst/>
              <a:ahLst/>
              <a:cxnLst/>
              <a:rect l="l" t="t" r="r" b="b"/>
              <a:pathLst>
                <a:path w="1096583" h="1558847" extrusionOk="0">
                  <a:moveTo>
                    <a:pt x="27839" y="705807"/>
                  </a:moveTo>
                  <a:cubicBezTo>
                    <a:pt x="-25838" y="891234"/>
                    <a:pt x="-6090" y="791017"/>
                    <a:pt x="123978" y="828397"/>
                  </a:cubicBezTo>
                  <a:cubicBezTo>
                    <a:pt x="383591" y="903006"/>
                    <a:pt x="257374" y="1023746"/>
                    <a:pt x="349427" y="1152235"/>
                  </a:cubicBezTo>
                  <a:cubicBezTo>
                    <a:pt x="439002" y="1277265"/>
                    <a:pt x="203622" y="1409522"/>
                    <a:pt x="459572" y="1529464"/>
                  </a:cubicBezTo>
                  <a:cubicBezTo>
                    <a:pt x="579127" y="1585488"/>
                    <a:pt x="603623" y="1551568"/>
                    <a:pt x="644547" y="1509276"/>
                  </a:cubicBezTo>
                  <a:cubicBezTo>
                    <a:pt x="696854" y="1455220"/>
                    <a:pt x="679626" y="1485964"/>
                    <a:pt x="742285" y="1467389"/>
                  </a:cubicBezTo>
                  <a:cubicBezTo>
                    <a:pt x="780649" y="1456013"/>
                    <a:pt x="789651" y="1419191"/>
                    <a:pt x="835309" y="1420720"/>
                  </a:cubicBezTo>
                  <a:cubicBezTo>
                    <a:pt x="895068" y="1422722"/>
                    <a:pt x="864068" y="1457650"/>
                    <a:pt x="939207" y="1446218"/>
                  </a:cubicBezTo>
                  <a:cubicBezTo>
                    <a:pt x="1012081" y="1435130"/>
                    <a:pt x="989909" y="1435676"/>
                    <a:pt x="1038581" y="1467313"/>
                  </a:cubicBezTo>
                  <a:cubicBezTo>
                    <a:pt x="1085030" y="1409023"/>
                    <a:pt x="1078950" y="1443541"/>
                    <a:pt x="1082865" y="1342680"/>
                  </a:cubicBezTo>
                  <a:lnTo>
                    <a:pt x="1096361" y="844503"/>
                  </a:lnTo>
                  <a:cubicBezTo>
                    <a:pt x="1100078" y="711707"/>
                    <a:pt x="1056044" y="676774"/>
                    <a:pt x="1056587" y="535985"/>
                  </a:cubicBezTo>
                  <a:cubicBezTo>
                    <a:pt x="1057005" y="428640"/>
                    <a:pt x="1062197" y="303487"/>
                    <a:pt x="1054693" y="198111"/>
                  </a:cubicBezTo>
                  <a:cubicBezTo>
                    <a:pt x="985279" y="165830"/>
                    <a:pt x="906974" y="85738"/>
                    <a:pt x="824346" y="92531"/>
                  </a:cubicBezTo>
                  <a:cubicBezTo>
                    <a:pt x="639906" y="107692"/>
                    <a:pt x="688596" y="59983"/>
                    <a:pt x="577370" y="0"/>
                  </a:cubicBezTo>
                  <a:cubicBezTo>
                    <a:pt x="507525" y="159199"/>
                    <a:pt x="513601" y="90108"/>
                    <a:pt x="522514" y="297014"/>
                  </a:cubicBezTo>
                  <a:cubicBezTo>
                    <a:pt x="512331" y="329885"/>
                    <a:pt x="256099" y="578975"/>
                    <a:pt x="187194" y="643587"/>
                  </a:cubicBezTo>
                  <a:cubicBezTo>
                    <a:pt x="114455" y="711797"/>
                    <a:pt x="164334" y="705805"/>
                    <a:pt x="27836" y="705805"/>
                  </a:cubicBezTo>
                  <a:close/>
                </a:path>
              </a:pathLst>
            </a:custGeom>
            <a:solidFill>
              <a:srgbClr val="F60000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96E7116C-B545-55DB-02E6-F60849EBD3FE}"/>
                </a:ext>
              </a:extLst>
            </p:cNvPr>
            <p:cNvSpPr/>
            <p:nvPr/>
          </p:nvSpPr>
          <p:spPr>
            <a:xfrm>
              <a:off x="0" y="575954"/>
              <a:ext cx="258647" cy="336773"/>
            </a:xfrm>
            <a:custGeom>
              <a:avLst/>
              <a:gdLst/>
              <a:ahLst/>
              <a:cxnLst/>
              <a:rect l="l" t="t" r="r" b="b"/>
              <a:pathLst>
                <a:path w="1152196" h="1487026" extrusionOk="0">
                  <a:moveTo>
                    <a:pt x="963936" y="54049"/>
                  </a:moveTo>
                  <a:cubicBezTo>
                    <a:pt x="864819" y="69059"/>
                    <a:pt x="895346" y="28794"/>
                    <a:pt x="814913" y="86359"/>
                  </a:cubicBezTo>
                  <a:cubicBezTo>
                    <a:pt x="665593" y="193225"/>
                    <a:pt x="851063" y="197463"/>
                    <a:pt x="617212" y="207336"/>
                  </a:cubicBezTo>
                  <a:cubicBezTo>
                    <a:pt x="590846" y="250705"/>
                    <a:pt x="598729" y="259181"/>
                    <a:pt x="559772" y="279276"/>
                  </a:cubicBezTo>
                  <a:cubicBezTo>
                    <a:pt x="408268" y="357428"/>
                    <a:pt x="431128" y="292783"/>
                    <a:pt x="378232" y="316027"/>
                  </a:cubicBezTo>
                  <a:cubicBezTo>
                    <a:pt x="352512" y="327325"/>
                    <a:pt x="320849" y="352040"/>
                    <a:pt x="294527" y="363144"/>
                  </a:cubicBezTo>
                  <a:cubicBezTo>
                    <a:pt x="226537" y="391823"/>
                    <a:pt x="212011" y="325541"/>
                    <a:pt x="85928" y="372727"/>
                  </a:cubicBezTo>
                  <a:cubicBezTo>
                    <a:pt x="20226" y="397314"/>
                    <a:pt x="-35114" y="517895"/>
                    <a:pt x="27290" y="544188"/>
                  </a:cubicBezTo>
                  <a:cubicBezTo>
                    <a:pt x="28290" y="544611"/>
                    <a:pt x="46306" y="550748"/>
                    <a:pt x="49093" y="551703"/>
                  </a:cubicBezTo>
                  <a:lnTo>
                    <a:pt x="192647" y="616034"/>
                  </a:lnTo>
                  <a:cubicBezTo>
                    <a:pt x="341942" y="705780"/>
                    <a:pt x="295148" y="795367"/>
                    <a:pt x="355213" y="851895"/>
                  </a:cubicBezTo>
                  <a:cubicBezTo>
                    <a:pt x="383250" y="878281"/>
                    <a:pt x="405173" y="894035"/>
                    <a:pt x="430355" y="916178"/>
                  </a:cubicBezTo>
                  <a:cubicBezTo>
                    <a:pt x="502790" y="979871"/>
                    <a:pt x="488594" y="994462"/>
                    <a:pt x="509245" y="1105803"/>
                  </a:cubicBezTo>
                  <a:cubicBezTo>
                    <a:pt x="626105" y="1158145"/>
                    <a:pt x="598291" y="1163031"/>
                    <a:pt x="682985" y="1270665"/>
                  </a:cubicBezTo>
                  <a:cubicBezTo>
                    <a:pt x="724966" y="1324019"/>
                    <a:pt x="724829" y="1310128"/>
                    <a:pt x="711790" y="1385767"/>
                  </a:cubicBezTo>
                  <a:cubicBezTo>
                    <a:pt x="704983" y="1425259"/>
                    <a:pt x="727246" y="1476773"/>
                    <a:pt x="763602" y="1487026"/>
                  </a:cubicBezTo>
                  <a:cubicBezTo>
                    <a:pt x="811463" y="1470059"/>
                    <a:pt x="789591" y="1412062"/>
                    <a:pt x="874331" y="1370801"/>
                  </a:cubicBezTo>
                  <a:cubicBezTo>
                    <a:pt x="987515" y="1315687"/>
                    <a:pt x="959759" y="1340894"/>
                    <a:pt x="1003477" y="1272143"/>
                  </a:cubicBezTo>
                  <a:lnTo>
                    <a:pt x="1115555" y="1264523"/>
                  </a:lnTo>
                  <a:cubicBezTo>
                    <a:pt x="1113991" y="1215475"/>
                    <a:pt x="1088822" y="1161321"/>
                    <a:pt x="1078775" y="1112349"/>
                  </a:cubicBezTo>
                  <a:cubicBezTo>
                    <a:pt x="1064971" y="1045088"/>
                    <a:pt x="1121226" y="1044545"/>
                    <a:pt x="1152197" y="990787"/>
                  </a:cubicBezTo>
                  <a:cubicBezTo>
                    <a:pt x="1044795" y="892154"/>
                    <a:pt x="992589" y="857225"/>
                    <a:pt x="992589" y="672225"/>
                  </a:cubicBezTo>
                  <a:cubicBezTo>
                    <a:pt x="992589" y="303929"/>
                    <a:pt x="979260" y="353807"/>
                    <a:pt x="1031810" y="0"/>
                  </a:cubicBezTo>
                  <a:cubicBezTo>
                    <a:pt x="966346" y="11924"/>
                    <a:pt x="993810" y="8731"/>
                    <a:pt x="963936" y="54044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8AA0AAA9-9500-21CE-E8B8-57D2CAA598A6}"/>
                </a:ext>
              </a:extLst>
            </p:cNvPr>
            <p:cNvSpPr/>
            <p:nvPr/>
          </p:nvSpPr>
          <p:spPr>
            <a:xfrm>
              <a:off x="617065" y="1141355"/>
              <a:ext cx="191438" cy="296878"/>
            </a:xfrm>
            <a:custGeom>
              <a:avLst/>
              <a:gdLst/>
              <a:ahLst/>
              <a:cxnLst/>
              <a:rect l="l" t="t" r="r" b="b"/>
              <a:pathLst>
                <a:path w="852808" h="1310878" extrusionOk="0">
                  <a:moveTo>
                    <a:pt x="486213" y="1310877"/>
                  </a:moveTo>
                  <a:lnTo>
                    <a:pt x="487662" y="1194304"/>
                  </a:lnTo>
                  <a:cubicBezTo>
                    <a:pt x="520294" y="1165613"/>
                    <a:pt x="566476" y="1136021"/>
                    <a:pt x="608337" y="1108018"/>
                  </a:cubicBezTo>
                  <a:cubicBezTo>
                    <a:pt x="641390" y="1085912"/>
                    <a:pt x="712641" y="1048595"/>
                    <a:pt x="729729" y="1010126"/>
                  </a:cubicBezTo>
                  <a:cubicBezTo>
                    <a:pt x="763629" y="933809"/>
                    <a:pt x="726889" y="879681"/>
                    <a:pt x="745271" y="828081"/>
                  </a:cubicBezTo>
                  <a:cubicBezTo>
                    <a:pt x="752450" y="807938"/>
                    <a:pt x="823699" y="736123"/>
                    <a:pt x="845854" y="704276"/>
                  </a:cubicBezTo>
                  <a:cubicBezTo>
                    <a:pt x="815730" y="621959"/>
                    <a:pt x="785395" y="635740"/>
                    <a:pt x="823997" y="547367"/>
                  </a:cubicBezTo>
                  <a:cubicBezTo>
                    <a:pt x="862641" y="458900"/>
                    <a:pt x="853346" y="459710"/>
                    <a:pt x="847109" y="357692"/>
                  </a:cubicBezTo>
                  <a:cubicBezTo>
                    <a:pt x="844207" y="310231"/>
                    <a:pt x="843556" y="190300"/>
                    <a:pt x="834193" y="151278"/>
                  </a:cubicBezTo>
                  <a:cubicBezTo>
                    <a:pt x="825211" y="113857"/>
                    <a:pt x="808098" y="117238"/>
                    <a:pt x="787470" y="91491"/>
                  </a:cubicBezTo>
                  <a:cubicBezTo>
                    <a:pt x="759658" y="56780"/>
                    <a:pt x="773988" y="53004"/>
                    <a:pt x="771307" y="0"/>
                  </a:cubicBezTo>
                  <a:cubicBezTo>
                    <a:pt x="574396" y="86237"/>
                    <a:pt x="691198" y="110443"/>
                    <a:pt x="394287" y="81887"/>
                  </a:cubicBezTo>
                  <a:cubicBezTo>
                    <a:pt x="314179" y="74183"/>
                    <a:pt x="330645" y="78483"/>
                    <a:pt x="310386" y="152754"/>
                  </a:cubicBezTo>
                  <a:cubicBezTo>
                    <a:pt x="294311" y="211697"/>
                    <a:pt x="256198" y="360761"/>
                    <a:pt x="234635" y="405734"/>
                  </a:cubicBezTo>
                  <a:cubicBezTo>
                    <a:pt x="217675" y="441115"/>
                    <a:pt x="181830" y="459999"/>
                    <a:pt x="160737" y="490975"/>
                  </a:cubicBezTo>
                  <a:cubicBezTo>
                    <a:pt x="144904" y="514227"/>
                    <a:pt x="122631" y="577051"/>
                    <a:pt x="108983" y="608588"/>
                  </a:cubicBezTo>
                  <a:cubicBezTo>
                    <a:pt x="75265" y="686493"/>
                    <a:pt x="43059" y="761056"/>
                    <a:pt x="11190" y="839323"/>
                  </a:cubicBezTo>
                  <a:cubicBezTo>
                    <a:pt x="-9057" y="889041"/>
                    <a:pt x="-1098" y="1068428"/>
                    <a:pt x="29156" y="1117590"/>
                  </a:cubicBezTo>
                  <a:cubicBezTo>
                    <a:pt x="36631" y="1129742"/>
                    <a:pt x="99749" y="1179546"/>
                    <a:pt x="115597" y="1191544"/>
                  </a:cubicBezTo>
                  <a:cubicBezTo>
                    <a:pt x="161659" y="1226421"/>
                    <a:pt x="173369" y="1219396"/>
                    <a:pt x="247239" y="1213532"/>
                  </a:cubicBezTo>
                  <a:cubicBezTo>
                    <a:pt x="357085" y="1204814"/>
                    <a:pt x="402535" y="1279489"/>
                    <a:pt x="486221" y="1310879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07E0021D-B84B-BB76-B1D4-6881766F3E63}"/>
                </a:ext>
              </a:extLst>
            </p:cNvPr>
            <p:cNvSpPr/>
            <p:nvPr/>
          </p:nvSpPr>
          <p:spPr>
            <a:xfrm>
              <a:off x="791057" y="544361"/>
              <a:ext cx="175948" cy="324657"/>
            </a:xfrm>
            <a:custGeom>
              <a:avLst/>
              <a:gdLst/>
              <a:ahLst/>
              <a:cxnLst/>
              <a:rect l="l" t="t" r="r" b="b"/>
              <a:pathLst>
                <a:path w="783820" h="1433537" extrusionOk="0">
                  <a:moveTo>
                    <a:pt x="322789" y="82094"/>
                  </a:moveTo>
                  <a:cubicBezTo>
                    <a:pt x="296127" y="145391"/>
                    <a:pt x="277375" y="139778"/>
                    <a:pt x="190431" y="132123"/>
                  </a:cubicBezTo>
                  <a:cubicBezTo>
                    <a:pt x="133786" y="127136"/>
                    <a:pt x="66127" y="118212"/>
                    <a:pt x="11002" y="118975"/>
                  </a:cubicBezTo>
                  <a:cubicBezTo>
                    <a:pt x="-16460" y="201814"/>
                    <a:pt x="11755" y="421307"/>
                    <a:pt x="48770" y="491519"/>
                  </a:cubicBezTo>
                  <a:cubicBezTo>
                    <a:pt x="100185" y="589049"/>
                    <a:pt x="146957" y="682639"/>
                    <a:pt x="197076" y="780495"/>
                  </a:cubicBezTo>
                  <a:cubicBezTo>
                    <a:pt x="252785" y="889266"/>
                    <a:pt x="389592" y="1122078"/>
                    <a:pt x="398806" y="1234939"/>
                  </a:cubicBezTo>
                  <a:cubicBezTo>
                    <a:pt x="404155" y="1300450"/>
                    <a:pt x="412009" y="1368858"/>
                    <a:pt x="420409" y="1433537"/>
                  </a:cubicBezTo>
                  <a:cubicBezTo>
                    <a:pt x="460205" y="1433479"/>
                    <a:pt x="545309" y="1405490"/>
                    <a:pt x="589617" y="1394669"/>
                  </a:cubicBezTo>
                  <a:cubicBezTo>
                    <a:pt x="689899" y="1370177"/>
                    <a:pt x="669469" y="1366477"/>
                    <a:pt x="712825" y="1288724"/>
                  </a:cubicBezTo>
                  <a:cubicBezTo>
                    <a:pt x="773558" y="1179806"/>
                    <a:pt x="764471" y="1069204"/>
                    <a:pt x="779734" y="905438"/>
                  </a:cubicBezTo>
                  <a:cubicBezTo>
                    <a:pt x="798086" y="708536"/>
                    <a:pt x="750651" y="519615"/>
                    <a:pt x="716532" y="319725"/>
                  </a:cubicBezTo>
                  <a:cubicBezTo>
                    <a:pt x="704399" y="248630"/>
                    <a:pt x="728467" y="200987"/>
                    <a:pt x="758537" y="149409"/>
                  </a:cubicBezTo>
                  <a:lnTo>
                    <a:pt x="690951" y="127995"/>
                  </a:lnTo>
                  <a:cubicBezTo>
                    <a:pt x="681637" y="89342"/>
                    <a:pt x="661963" y="31473"/>
                    <a:pt x="641784" y="0"/>
                  </a:cubicBezTo>
                  <a:cubicBezTo>
                    <a:pt x="600439" y="19649"/>
                    <a:pt x="593787" y="1302"/>
                    <a:pt x="558013" y="10253"/>
                  </a:cubicBezTo>
                  <a:cubicBezTo>
                    <a:pt x="506064" y="23254"/>
                    <a:pt x="478641" y="123162"/>
                    <a:pt x="322787" y="82099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9AE98C17-D1A4-774B-5116-6D2EF07D35F0}"/>
                </a:ext>
              </a:extLst>
            </p:cNvPr>
            <p:cNvSpPr/>
            <p:nvPr/>
          </p:nvSpPr>
          <p:spPr>
            <a:xfrm>
              <a:off x="186648" y="809601"/>
              <a:ext cx="383773" cy="236857"/>
            </a:xfrm>
            <a:custGeom>
              <a:avLst/>
              <a:gdLst/>
              <a:ahLst/>
              <a:cxnLst/>
              <a:rect l="l" t="t" r="r" b="b"/>
              <a:pathLst>
                <a:path w="1709585" h="1045847" extrusionOk="0">
                  <a:moveTo>
                    <a:pt x="353220" y="280800"/>
                  </a:moveTo>
                  <a:cubicBezTo>
                    <a:pt x="90121" y="300861"/>
                    <a:pt x="300454" y="272552"/>
                    <a:pt x="102295" y="368596"/>
                  </a:cubicBezTo>
                  <a:cubicBezTo>
                    <a:pt x="31636" y="402842"/>
                    <a:pt x="34355" y="398450"/>
                    <a:pt x="0" y="466826"/>
                  </a:cubicBezTo>
                  <a:cubicBezTo>
                    <a:pt x="1211" y="469092"/>
                    <a:pt x="3611" y="469608"/>
                    <a:pt x="4221" y="473274"/>
                  </a:cubicBezTo>
                  <a:lnTo>
                    <a:pt x="31289" y="539132"/>
                  </a:lnTo>
                  <a:cubicBezTo>
                    <a:pt x="43067" y="560975"/>
                    <a:pt x="66872" y="566201"/>
                    <a:pt x="88574" y="579173"/>
                  </a:cubicBezTo>
                  <a:cubicBezTo>
                    <a:pt x="144193" y="612415"/>
                    <a:pt x="134724" y="647627"/>
                    <a:pt x="144286" y="722173"/>
                  </a:cubicBezTo>
                  <a:cubicBezTo>
                    <a:pt x="158986" y="836790"/>
                    <a:pt x="150763" y="802180"/>
                    <a:pt x="115111" y="879118"/>
                  </a:cubicBezTo>
                  <a:cubicBezTo>
                    <a:pt x="95090" y="922332"/>
                    <a:pt x="110113" y="1009825"/>
                    <a:pt x="131233" y="1045847"/>
                  </a:cubicBezTo>
                  <a:cubicBezTo>
                    <a:pt x="180273" y="1010500"/>
                    <a:pt x="278401" y="894363"/>
                    <a:pt x="333189" y="837940"/>
                  </a:cubicBezTo>
                  <a:cubicBezTo>
                    <a:pt x="422749" y="745703"/>
                    <a:pt x="458376" y="722422"/>
                    <a:pt x="581459" y="668167"/>
                  </a:cubicBezTo>
                  <a:cubicBezTo>
                    <a:pt x="647080" y="639239"/>
                    <a:pt x="708092" y="611206"/>
                    <a:pt x="774594" y="582696"/>
                  </a:cubicBezTo>
                  <a:cubicBezTo>
                    <a:pt x="851091" y="549907"/>
                    <a:pt x="884425" y="527482"/>
                    <a:pt x="977665" y="517736"/>
                  </a:cubicBezTo>
                  <a:cubicBezTo>
                    <a:pt x="1058021" y="509335"/>
                    <a:pt x="1153913" y="488981"/>
                    <a:pt x="1233479" y="499846"/>
                  </a:cubicBezTo>
                  <a:cubicBezTo>
                    <a:pt x="1351100" y="515905"/>
                    <a:pt x="1607768" y="575781"/>
                    <a:pt x="1709586" y="571222"/>
                  </a:cubicBezTo>
                  <a:cubicBezTo>
                    <a:pt x="1639049" y="553675"/>
                    <a:pt x="1112591" y="284933"/>
                    <a:pt x="1052447" y="252491"/>
                  </a:cubicBezTo>
                  <a:cubicBezTo>
                    <a:pt x="946609" y="195400"/>
                    <a:pt x="842909" y="131289"/>
                    <a:pt x="733866" y="73344"/>
                  </a:cubicBezTo>
                  <a:cubicBezTo>
                    <a:pt x="652059" y="29875"/>
                    <a:pt x="662078" y="23154"/>
                    <a:pt x="548954" y="7933"/>
                  </a:cubicBezTo>
                  <a:cubicBezTo>
                    <a:pt x="434180" y="-7512"/>
                    <a:pt x="507389" y="65753"/>
                    <a:pt x="370127" y="0"/>
                  </a:cubicBezTo>
                  <a:cubicBezTo>
                    <a:pt x="255153" y="71939"/>
                    <a:pt x="316634" y="86732"/>
                    <a:pt x="353220" y="280798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621B87CD-9D24-F575-FC59-EE9BC82FC402}"/>
                </a:ext>
              </a:extLst>
            </p:cNvPr>
            <p:cNvSpPr/>
            <p:nvPr/>
          </p:nvSpPr>
          <p:spPr>
            <a:xfrm>
              <a:off x="1274052" y="518877"/>
              <a:ext cx="265998" cy="214884"/>
            </a:xfrm>
            <a:custGeom>
              <a:avLst/>
              <a:gdLst/>
              <a:ahLst/>
              <a:cxnLst/>
              <a:rect l="l" t="t" r="r" b="b"/>
              <a:pathLst>
                <a:path w="1184959" h="948849" extrusionOk="0">
                  <a:moveTo>
                    <a:pt x="254140" y="231341"/>
                  </a:moveTo>
                  <a:cubicBezTo>
                    <a:pt x="47577" y="281203"/>
                    <a:pt x="24932" y="276244"/>
                    <a:pt x="0" y="366765"/>
                  </a:cubicBezTo>
                  <a:cubicBezTo>
                    <a:pt x="51460" y="439162"/>
                    <a:pt x="278367" y="566203"/>
                    <a:pt x="374656" y="704285"/>
                  </a:cubicBezTo>
                  <a:cubicBezTo>
                    <a:pt x="449683" y="811872"/>
                    <a:pt x="459807" y="802069"/>
                    <a:pt x="569866" y="867438"/>
                  </a:cubicBezTo>
                  <a:cubicBezTo>
                    <a:pt x="703800" y="946990"/>
                    <a:pt x="665218" y="948850"/>
                    <a:pt x="853442" y="948850"/>
                  </a:cubicBezTo>
                  <a:cubicBezTo>
                    <a:pt x="848512" y="892970"/>
                    <a:pt x="814845" y="744357"/>
                    <a:pt x="838578" y="702836"/>
                  </a:cubicBezTo>
                  <a:cubicBezTo>
                    <a:pt x="882260" y="626411"/>
                    <a:pt x="871391" y="764726"/>
                    <a:pt x="925912" y="511141"/>
                  </a:cubicBezTo>
                  <a:cubicBezTo>
                    <a:pt x="951711" y="391150"/>
                    <a:pt x="946017" y="408516"/>
                    <a:pt x="1037598" y="353813"/>
                  </a:cubicBezTo>
                  <a:cubicBezTo>
                    <a:pt x="1189479" y="263088"/>
                    <a:pt x="1125198" y="276936"/>
                    <a:pt x="1184960" y="231109"/>
                  </a:cubicBezTo>
                  <a:cubicBezTo>
                    <a:pt x="1149715" y="208687"/>
                    <a:pt x="1089165" y="201035"/>
                    <a:pt x="1049161" y="188729"/>
                  </a:cubicBezTo>
                  <a:cubicBezTo>
                    <a:pt x="1011770" y="177223"/>
                    <a:pt x="965787" y="145192"/>
                    <a:pt x="933350" y="125217"/>
                  </a:cubicBezTo>
                  <a:cubicBezTo>
                    <a:pt x="863131" y="81969"/>
                    <a:pt x="923786" y="76111"/>
                    <a:pt x="840250" y="38973"/>
                  </a:cubicBezTo>
                  <a:cubicBezTo>
                    <a:pt x="782164" y="13152"/>
                    <a:pt x="773603" y="-8365"/>
                    <a:pt x="697779" y="3212"/>
                  </a:cubicBezTo>
                  <a:cubicBezTo>
                    <a:pt x="658846" y="9158"/>
                    <a:pt x="579900" y="27712"/>
                    <a:pt x="545851" y="24115"/>
                  </a:cubicBezTo>
                  <a:cubicBezTo>
                    <a:pt x="488055" y="18007"/>
                    <a:pt x="466528" y="-14210"/>
                    <a:pt x="405871" y="10196"/>
                  </a:cubicBezTo>
                  <a:cubicBezTo>
                    <a:pt x="267350" y="65929"/>
                    <a:pt x="254140" y="67001"/>
                    <a:pt x="254140" y="231338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38487964-BD39-0E66-F40E-A56F6AD61CE2}"/>
                </a:ext>
              </a:extLst>
            </p:cNvPr>
            <p:cNvSpPr/>
            <p:nvPr/>
          </p:nvSpPr>
          <p:spPr>
            <a:xfrm>
              <a:off x="1028271" y="852157"/>
              <a:ext cx="325005" cy="305848"/>
            </a:xfrm>
            <a:custGeom>
              <a:avLst/>
              <a:gdLst/>
              <a:ahLst/>
              <a:cxnLst/>
              <a:rect l="l" t="t" r="r" b="b"/>
              <a:pathLst>
                <a:path w="1447809" h="1350477" extrusionOk="0">
                  <a:moveTo>
                    <a:pt x="2" y="183788"/>
                  </a:moveTo>
                  <a:cubicBezTo>
                    <a:pt x="19126" y="197271"/>
                    <a:pt x="45453" y="232349"/>
                    <a:pt x="70980" y="252889"/>
                  </a:cubicBezTo>
                  <a:lnTo>
                    <a:pt x="626214" y="762728"/>
                  </a:lnTo>
                  <a:cubicBezTo>
                    <a:pt x="652179" y="788911"/>
                    <a:pt x="680527" y="805132"/>
                    <a:pt x="707553" y="831007"/>
                  </a:cubicBezTo>
                  <a:cubicBezTo>
                    <a:pt x="746092" y="867898"/>
                    <a:pt x="875512" y="1069394"/>
                    <a:pt x="907302" y="1089121"/>
                  </a:cubicBezTo>
                  <a:cubicBezTo>
                    <a:pt x="922318" y="1098439"/>
                    <a:pt x="991233" y="1124708"/>
                    <a:pt x="1012779" y="1133018"/>
                  </a:cubicBezTo>
                  <a:cubicBezTo>
                    <a:pt x="1168638" y="1193133"/>
                    <a:pt x="1038400" y="1240414"/>
                    <a:pt x="1153786" y="1300688"/>
                  </a:cubicBezTo>
                  <a:cubicBezTo>
                    <a:pt x="1190587" y="1319915"/>
                    <a:pt x="1220134" y="1336752"/>
                    <a:pt x="1255325" y="1350478"/>
                  </a:cubicBezTo>
                  <a:cubicBezTo>
                    <a:pt x="1232133" y="1298645"/>
                    <a:pt x="1241602" y="1286278"/>
                    <a:pt x="1271587" y="1246901"/>
                  </a:cubicBezTo>
                  <a:cubicBezTo>
                    <a:pt x="1353804" y="1138932"/>
                    <a:pt x="1432102" y="1050434"/>
                    <a:pt x="1447810" y="926716"/>
                  </a:cubicBezTo>
                  <a:cubicBezTo>
                    <a:pt x="1353398" y="902719"/>
                    <a:pt x="1312303" y="847189"/>
                    <a:pt x="1254716" y="801102"/>
                  </a:cubicBezTo>
                  <a:cubicBezTo>
                    <a:pt x="1194368" y="752798"/>
                    <a:pt x="1105749" y="741241"/>
                    <a:pt x="1034630" y="702948"/>
                  </a:cubicBezTo>
                  <a:cubicBezTo>
                    <a:pt x="855385" y="606431"/>
                    <a:pt x="884692" y="495396"/>
                    <a:pt x="804488" y="455035"/>
                  </a:cubicBezTo>
                  <a:cubicBezTo>
                    <a:pt x="763588" y="434456"/>
                    <a:pt x="734079" y="425084"/>
                    <a:pt x="694549" y="405963"/>
                  </a:cubicBezTo>
                  <a:cubicBezTo>
                    <a:pt x="624837" y="372236"/>
                    <a:pt x="548141" y="339863"/>
                    <a:pt x="475104" y="307188"/>
                  </a:cubicBezTo>
                  <a:cubicBezTo>
                    <a:pt x="338735" y="246184"/>
                    <a:pt x="347788" y="273810"/>
                    <a:pt x="300151" y="163468"/>
                  </a:cubicBezTo>
                  <a:cubicBezTo>
                    <a:pt x="194596" y="-81029"/>
                    <a:pt x="201251" y="-32140"/>
                    <a:pt x="0" y="183788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AA20E173-309F-A35D-1A73-8D1D8AFB5A0E}"/>
                </a:ext>
              </a:extLst>
            </p:cNvPr>
            <p:cNvSpPr/>
            <p:nvPr/>
          </p:nvSpPr>
          <p:spPr>
            <a:xfrm>
              <a:off x="737885" y="1370695"/>
              <a:ext cx="101672" cy="358444"/>
            </a:xfrm>
            <a:custGeom>
              <a:avLst/>
              <a:gdLst/>
              <a:ahLst/>
              <a:cxnLst/>
              <a:rect l="l" t="t" r="r" b="b"/>
              <a:pathLst>
                <a:path w="452904" h="1582745" extrusionOk="0">
                  <a:moveTo>
                    <a:pt x="452902" y="1347222"/>
                  </a:moveTo>
                  <a:cubicBezTo>
                    <a:pt x="443272" y="1265118"/>
                    <a:pt x="438359" y="1243148"/>
                    <a:pt x="395345" y="1192762"/>
                  </a:cubicBezTo>
                  <a:cubicBezTo>
                    <a:pt x="340671" y="1128714"/>
                    <a:pt x="359533" y="1113844"/>
                    <a:pt x="364284" y="1015384"/>
                  </a:cubicBezTo>
                  <a:cubicBezTo>
                    <a:pt x="371588" y="864005"/>
                    <a:pt x="390958" y="917749"/>
                    <a:pt x="413268" y="853669"/>
                  </a:cubicBezTo>
                  <a:cubicBezTo>
                    <a:pt x="430272" y="804818"/>
                    <a:pt x="413557" y="703651"/>
                    <a:pt x="411934" y="647219"/>
                  </a:cubicBezTo>
                  <a:cubicBezTo>
                    <a:pt x="409835" y="574286"/>
                    <a:pt x="426798" y="515010"/>
                    <a:pt x="427828" y="447531"/>
                  </a:cubicBezTo>
                  <a:cubicBezTo>
                    <a:pt x="429294" y="351425"/>
                    <a:pt x="309524" y="288613"/>
                    <a:pt x="301795" y="150607"/>
                  </a:cubicBezTo>
                  <a:cubicBezTo>
                    <a:pt x="295443" y="37197"/>
                    <a:pt x="288328" y="73520"/>
                    <a:pt x="253327" y="0"/>
                  </a:cubicBezTo>
                  <a:cubicBezTo>
                    <a:pt x="224750" y="32523"/>
                    <a:pt x="245441" y="37625"/>
                    <a:pt x="204075" y="69661"/>
                  </a:cubicBezTo>
                  <a:cubicBezTo>
                    <a:pt x="169764" y="96233"/>
                    <a:pt x="10521" y="185636"/>
                    <a:pt x="2579" y="219217"/>
                  </a:cubicBezTo>
                  <a:lnTo>
                    <a:pt x="0" y="757270"/>
                  </a:lnTo>
                  <a:cubicBezTo>
                    <a:pt x="2880" y="813145"/>
                    <a:pt x="25219" y="853537"/>
                    <a:pt x="36427" y="903874"/>
                  </a:cubicBezTo>
                  <a:cubicBezTo>
                    <a:pt x="59649" y="1008151"/>
                    <a:pt x="22635" y="1438999"/>
                    <a:pt x="23383" y="1582745"/>
                  </a:cubicBezTo>
                  <a:cubicBezTo>
                    <a:pt x="101300" y="1550482"/>
                    <a:pt x="51778" y="1485944"/>
                    <a:pt x="211170" y="1431036"/>
                  </a:cubicBezTo>
                  <a:cubicBezTo>
                    <a:pt x="292536" y="1403006"/>
                    <a:pt x="374668" y="1368904"/>
                    <a:pt x="452905" y="1347222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DC0B30C0-A095-F169-F122-44E90D2A5B52}"/>
                </a:ext>
              </a:extLst>
            </p:cNvPr>
            <p:cNvSpPr/>
            <p:nvPr/>
          </p:nvSpPr>
          <p:spPr>
            <a:xfrm>
              <a:off x="1380498" y="351267"/>
              <a:ext cx="244784" cy="207980"/>
            </a:xfrm>
            <a:custGeom>
              <a:avLst/>
              <a:gdLst/>
              <a:ahLst/>
              <a:cxnLst/>
              <a:rect l="l" t="t" r="r" b="b"/>
              <a:pathLst>
                <a:path w="1090445" h="918324" extrusionOk="0">
                  <a:moveTo>
                    <a:pt x="257450" y="240701"/>
                  </a:moveTo>
                  <a:cubicBezTo>
                    <a:pt x="265197" y="332696"/>
                    <a:pt x="242560" y="321318"/>
                    <a:pt x="141783" y="463371"/>
                  </a:cubicBezTo>
                  <a:cubicBezTo>
                    <a:pt x="95638" y="528412"/>
                    <a:pt x="-1585" y="631480"/>
                    <a:pt x="20" y="688762"/>
                  </a:cubicBezTo>
                  <a:cubicBezTo>
                    <a:pt x="119124" y="744453"/>
                    <a:pt x="189086" y="671823"/>
                    <a:pt x="286623" y="687210"/>
                  </a:cubicBezTo>
                  <a:cubicBezTo>
                    <a:pt x="315076" y="691698"/>
                    <a:pt x="376721" y="726205"/>
                    <a:pt x="405835" y="739502"/>
                  </a:cubicBezTo>
                  <a:cubicBezTo>
                    <a:pt x="499474" y="782269"/>
                    <a:pt x="433316" y="779496"/>
                    <a:pt x="491378" y="823447"/>
                  </a:cubicBezTo>
                  <a:cubicBezTo>
                    <a:pt x="537075" y="858042"/>
                    <a:pt x="661611" y="912258"/>
                    <a:pt x="737007" y="917933"/>
                  </a:cubicBezTo>
                  <a:cubicBezTo>
                    <a:pt x="802705" y="922873"/>
                    <a:pt x="803096" y="880002"/>
                    <a:pt x="839462" y="852461"/>
                  </a:cubicBezTo>
                  <a:cubicBezTo>
                    <a:pt x="881326" y="820760"/>
                    <a:pt x="929837" y="849057"/>
                    <a:pt x="987678" y="849901"/>
                  </a:cubicBezTo>
                  <a:lnTo>
                    <a:pt x="1090445" y="751615"/>
                  </a:lnTo>
                  <a:cubicBezTo>
                    <a:pt x="988732" y="652825"/>
                    <a:pt x="1020738" y="710126"/>
                    <a:pt x="837238" y="675073"/>
                  </a:cubicBezTo>
                  <a:cubicBezTo>
                    <a:pt x="792328" y="666494"/>
                    <a:pt x="700921" y="549953"/>
                    <a:pt x="677381" y="509570"/>
                  </a:cubicBezTo>
                  <a:cubicBezTo>
                    <a:pt x="726682" y="413200"/>
                    <a:pt x="917652" y="241316"/>
                    <a:pt x="840533" y="186185"/>
                  </a:cubicBezTo>
                  <a:lnTo>
                    <a:pt x="690373" y="67197"/>
                  </a:lnTo>
                  <a:cubicBezTo>
                    <a:pt x="653934" y="51793"/>
                    <a:pt x="485092" y="3844"/>
                    <a:pt x="446960" y="0"/>
                  </a:cubicBezTo>
                  <a:lnTo>
                    <a:pt x="316588" y="189816"/>
                  </a:lnTo>
                  <a:cubicBezTo>
                    <a:pt x="293082" y="228391"/>
                    <a:pt x="302617" y="236507"/>
                    <a:pt x="257450" y="240704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C4AED2A4-A83B-442D-461F-362D71598616}"/>
                </a:ext>
              </a:extLst>
            </p:cNvPr>
            <p:cNvSpPr/>
            <p:nvPr/>
          </p:nvSpPr>
          <p:spPr>
            <a:xfrm>
              <a:off x="1170542" y="597515"/>
              <a:ext cx="289023" cy="169648"/>
            </a:xfrm>
            <a:custGeom>
              <a:avLst/>
              <a:gdLst/>
              <a:ahLst/>
              <a:cxnLst/>
              <a:rect l="l" t="t" r="r" b="b"/>
              <a:pathLst>
                <a:path w="1287519" h="749093" extrusionOk="0">
                  <a:moveTo>
                    <a:pt x="0" y="638965"/>
                  </a:moveTo>
                  <a:cubicBezTo>
                    <a:pt x="89692" y="641466"/>
                    <a:pt x="314435" y="622042"/>
                    <a:pt x="381857" y="641745"/>
                  </a:cubicBezTo>
                  <a:cubicBezTo>
                    <a:pt x="544927" y="689398"/>
                    <a:pt x="508277" y="698941"/>
                    <a:pt x="696641" y="680077"/>
                  </a:cubicBezTo>
                  <a:cubicBezTo>
                    <a:pt x="873486" y="662366"/>
                    <a:pt x="874849" y="659909"/>
                    <a:pt x="1031166" y="709380"/>
                  </a:cubicBezTo>
                  <a:cubicBezTo>
                    <a:pt x="1186494" y="758538"/>
                    <a:pt x="1165971" y="766696"/>
                    <a:pt x="1233694" y="707403"/>
                  </a:cubicBezTo>
                  <a:lnTo>
                    <a:pt x="1271873" y="674212"/>
                  </a:lnTo>
                  <a:cubicBezTo>
                    <a:pt x="1284943" y="660545"/>
                    <a:pt x="1276609" y="671921"/>
                    <a:pt x="1287520" y="655039"/>
                  </a:cubicBezTo>
                  <a:cubicBezTo>
                    <a:pt x="1107707" y="655039"/>
                    <a:pt x="1171664" y="662038"/>
                    <a:pt x="993329" y="558055"/>
                  </a:cubicBezTo>
                  <a:cubicBezTo>
                    <a:pt x="702100" y="388246"/>
                    <a:pt x="952729" y="492630"/>
                    <a:pt x="583056" y="191588"/>
                  </a:cubicBezTo>
                  <a:lnTo>
                    <a:pt x="416980" y="58381"/>
                  </a:lnTo>
                  <a:cubicBezTo>
                    <a:pt x="386513" y="30140"/>
                    <a:pt x="410339" y="22116"/>
                    <a:pt x="394900" y="0"/>
                  </a:cubicBezTo>
                  <a:cubicBezTo>
                    <a:pt x="341569" y="63130"/>
                    <a:pt x="270403" y="17114"/>
                    <a:pt x="215887" y="336705"/>
                  </a:cubicBezTo>
                  <a:cubicBezTo>
                    <a:pt x="195756" y="454733"/>
                    <a:pt x="196094" y="426898"/>
                    <a:pt x="102352" y="481672"/>
                  </a:cubicBezTo>
                  <a:cubicBezTo>
                    <a:pt x="6112" y="537902"/>
                    <a:pt x="22143" y="515238"/>
                    <a:pt x="0" y="638965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3AB0289F-AA37-917C-3EE9-1E0FBB010595}"/>
                </a:ext>
              </a:extLst>
            </p:cNvPr>
            <p:cNvSpPr/>
            <p:nvPr/>
          </p:nvSpPr>
          <p:spPr>
            <a:xfrm>
              <a:off x="1325295" y="180704"/>
              <a:ext cx="134700" cy="267571"/>
            </a:xfrm>
            <a:custGeom>
              <a:avLst/>
              <a:gdLst/>
              <a:ahLst/>
              <a:cxnLst/>
              <a:rect l="l" t="t" r="r" b="b"/>
              <a:pathLst>
                <a:path w="600046" h="1181491" extrusionOk="0">
                  <a:moveTo>
                    <a:pt x="0" y="476232"/>
                  </a:moveTo>
                  <a:cubicBezTo>
                    <a:pt x="93487" y="575289"/>
                    <a:pt x="151140" y="634370"/>
                    <a:pt x="210333" y="789950"/>
                  </a:cubicBezTo>
                  <a:cubicBezTo>
                    <a:pt x="233717" y="851404"/>
                    <a:pt x="236533" y="934391"/>
                    <a:pt x="259023" y="999692"/>
                  </a:cubicBezTo>
                  <a:cubicBezTo>
                    <a:pt x="269652" y="1030556"/>
                    <a:pt x="285480" y="1060233"/>
                    <a:pt x="297924" y="1090231"/>
                  </a:cubicBezTo>
                  <a:cubicBezTo>
                    <a:pt x="309429" y="1117955"/>
                    <a:pt x="322849" y="1159838"/>
                    <a:pt x="344476" y="1181492"/>
                  </a:cubicBezTo>
                  <a:cubicBezTo>
                    <a:pt x="370391" y="1155191"/>
                    <a:pt x="398507" y="1112161"/>
                    <a:pt x="422132" y="1081537"/>
                  </a:cubicBezTo>
                  <a:cubicBezTo>
                    <a:pt x="467044" y="1023322"/>
                    <a:pt x="452291" y="1024840"/>
                    <a:pt x="443385" y="942843"/>
                  </a:cubicBezTo>
                  <a:lnTo>
                    <a:pt x="493097" y="942814"/>
                  </a:lnTo>
                  <a:lnTo>
                    <a:pt x="549309" y="700328"/>
                  </a:lnTo>
                  <a:cubicBezTo>
                    <a:pt x="571696" y="643977"/>
                    <a:pt x="561131" y="690511"/>
                    <a:pt x="600046" y="655424"/>
                  </a:cubicBezTo>
                  <a:cubicBezTo>
                    <a:pt x="565516" y="364143"/>
                    <a:pt x="621514" y="471238"/>
                    <a:pt x="365256" y="236727"/>
                  </a:cubicBezTo>
                  <a:cubicBezTo>
                    <a:pt x="337705" y="211516"/>
                    <a:pt x="311386" y="201554"/>
                    <a:pt x="290706" y="171774"/>
                  </a:cubicBezTo>
                  <a:cubicBezTo>
                    <a:pt x="262148" y="130650"/>
                    <a:pt x="222222" y="42977"/>
                    <a:pt x="197684" y="0"/>
                  </a:cubicBezTo>
                  <a:cubicBezTo>
                    <a:pt x="60307" y="84152"/>
                    <a:pt x="132630" y="155663"/>
                    <a:pt x="87847" y="229727"/>
                  </a:cubicBezTo>
                  <a:cubicBezTo>
                    <a:pt x="33804" y="319106"/>
                    <a:pt x="73776" y="271639"/>
                    <a:pt x="43924" y="355020"/>
                  </a:cubicBezTo>
                  <a:cubicBezTo>
                    <a:pt x="28402" y="398376"/>
                    <a:pt x="11248" y="435754"/>
                    <a:pt x="0" y="476232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9868C89D-8BDA-4E52-ADD3-B61B22E2B929}"/>
                </a:ext>
              </a:extLst>
            </p:cNvPr>
            <p:cNvSpPr/>
            <p:nvPr/>
          </p:nvSpPr>
          <p:spPr>
            <a:xfrm>
              <a:off x="1472889" y="117574"/>
              <a:ext cx="201881" cy="153088"/>
            </a:xfrm>
            <a:custGeom>
              <a:avLst/>
              <a:gdLst/>
              <a:ahLst/>
              <a:cxnLst/>
              <a:rect l="l" t="t" r="r" b="b"/>
              <a:pathLst>
                <a:path w="899308" h="675963" extrusionOk="0">
                  <a:moveTo>
                    <a:pt x="17584" y="358708"/>
                  </a:moveTo>
                  <a:cubicBezTo>
                    <a:pt x="-11106" y="590062"/>
                    <a:pt x="-30264" y="539516"/>
                    <a:pt x="174755" y="675963"/>
                  </a:cubicBezTo>
                  <a:cubicBezTo>
                    <a:pt x="230998" y="656145"/>
                    <a:pt x="477565" y="432969"/>
                    <a:pt x="562964" y="399634"/>
                  </a:cubicBezTo>
                  <a:cubicBezTo>
                    <a:pt x="592611" y="420984"/>
                    <a:pt x="596496" y="431391"/>
                    <a:pt x="610271" y="458863"/>
                  </a:cubicBezTo>
                  <a:cubicBezTo>
                    <a:pt x="767437" y="426666"/>
                    <a:pt x="853376" y="297863"/>
                    <a:pt x="899309" y="156637"/>
                  </a:cubicBezTo>
                  <a:cubicBezTo>
                    <a:pt x="804407" y="102213"/>
                    <a:pt x="496043" y="-14579"/>
                    <a:pt x="366648" y="1507"/>
                  </a:cubicBezTo>
                  <a:cubicBezTo>
                    <a:pt x="229094" y="219270"/>
                    <a:pt x="355747" y="152333"/>
                    <a:pt x="129153" y="291315"/>
                  </a:cubicBezTo>
                  <a:cubicBezTo>
                    <a:pt x="91821" y="314211"/>
                    <a:pt x="56752" y="335505"/>
                    <a:pt x="17584" y="358708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BC489594-9975-2D1F-151C-B2DD1F731B18}"/>
                </a:ext>
              </a:extLst>
            </p:cNvPr>
            <p:cNvSpPr/>
            <p:nvPr/>
          </p:nvSpPr>
          <p:spPr>
            <a:xfrm>
              <a:off x="411032" y="624526"/>
              <a:ext cx="137397" cy="290276"/>
            </a:xfrm>
            <a:custGeom>
              <a:avLst/>
              <a:gdLst/>
              <a:ahLst/>
              <a:cxnLst/>
              <a:rect l="l" t="t" r="r" b="b"/>
              <a:pathLst>
                <a:path w="612050" h="1281737" extrusionOk="0">
                  <a:moveTo>
                    <a:pt x="612051" y="1281738"/>
                  </a:moveTo>
                  <a:cubicBezTo>
                    <a:pt x="534255" y="1203953"/>
                    <a:pt x="372017" y="1002758"/>
                    <a:pt x="346329" y="895709"/>
                  </a:cubicBezTo>
                  <a:lnTo>
                    <a:pt x="220863" y="366790"/>
                  </a:lnTo>
                  <a:cubicBezTo>
                    <a:pt x="221665" y="325940"/>
                    <a:pt x="282065" y="274225"/>
                    <a:pt x="291935" y="225905"/>
                  </a:cubicBezTo>
                  <a:cubicBezTo>
                    <a:pt x="301167" y="180699"/>
                    <a:pt x="298514" y="51492"/>
                    <a:pt x="297511" y="0"/>
                  </a:cubicBezTo>
                  <a:cubicBezTo>
                    <a:pt x="218083" y="38785"/>
                    <a:pt x="240700" y="106268"/>
                    <a:pt x="113236" y="53455"/>
                  </a:cubicBezTo>
                  <a:cubicBezTo>
                    <a:pt x="-28494" y="-5266"/>
                    <a:pt x="24179" y="44112"/>
                    <a:pt x="37744" y="169408"/>
                  </a:cubicBezTo>
                  <a:cubicBezTo>
                    <a:pt x="57095" y="348186"/>
                    <a:pt x="-40877" y="395109"/>
                    <a:pt x="20468" y="693484"/>
                  </a:cubicBezTo>
                  <a:cubicBezTo>
                    <a:pt x="63591" y="903229"/>
                    <a:pt x="111980" y="944686"/>
                    <a:pt x="222810" y="1078979"/>
                  </a:cubicBezTo>
                  <a:cubicBezTo>
                    <a:pt x="277566" y="1145332"/>
                    <a:pt x="319507" y="1151459"/>
                    <a:pt x="407020" y="1192882"/>
                  </a:cubicBezTo>
                  <a:cubicBezTo>
                    <a:pt x="463723" y="1219721"/>
                    <a:pt x="556818" y="1266314"/>
                    <a:pt x="612051" y="1281738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D8B24076-E4B9-21B2-538A-2F8A11726891}"/>
                </a:ext>
              </a:extLst>
            </p:cNvPr>
            <p:cNvSpPr/>
            <p:nvPr/>
          </p:nvSpPr>
          <p:spPr>
            <a:xfrm>
              <a:off x="301908" y="645485"/>
              <a:ext cx="136538" cy="215359"/>
            </a:xfrm>
            <a:custGeom>
              <a:avLst/>
              <a:gdLst/>
              <a:ahLst/>
              <a:cxnLst/>
              <a:rect l="l" t="t" r="r" b="b"/>
              <a:pathLst>
                <a:path w="608255" h="950937" extrusionOk="0">
                  <a:moveTo>
                    <a:pt x="172419" y="116362"/>
                  </a:moveTo>
                  <a:cubicBezTo>
                    <a:pt x="185137" y="220900"/>
                    <a:pt x="138348" y="270021"/>
                    <a:pt x="80869" y="400006"/>
                  </a:cubicBezTo>
                  <a:cubicBezTo>
                    <a:pt x="47004" y="476594"/>
                    <a:pt x="-34220" y="592612"/>
                    <a:pt x="15940" y="676089"/>
                  </a:cubicBezTo>
                  <a:cubicBezTo>
                    <a:pt x="220362" y="718302"/>
                    <a:pt x="103668" y="675890"/>
                    <a:pt x="328677" y="799082"/>
                  </a:cubicBezTo>
                  <a:cubicBezTo>
                    <a:pt x="387450" y="831260"/>
                    <a:pt x="559874" y="939065"/>
                    <a:pt x="608255" y="950938"/>
                  </a:cubicBezTo>
                  <a:cubicBezTo>
                    <a:pt x="505487" y="831057"/>
                    <a:pt x="474181" y="696330"/>
                    <a:pt x="437921" y="530013"/>
                  </a:cubicBezTo>
                  <a:cubicBezTo>
                    <a:pt x="399172" y="352292"/>
                    <a:pt x="503452" y="200013"/>
                    <a:pt x="457321" y="3450"/>
                  </a:cubicBezTo>
                  <a:lnTo>
                    <a:pt x="354392" y="0"/>
                  </a:lnTo>
                  <a:cubicBezTo>
                    <a:pt x="315078" y="48969"/>
                    <a:pt x="349643" y="47641"/>
                    <a:pt x="281340" y="73246"/>
                  </a:cubicBezTo>
                  <a:cubicBezTo>
                    <a:pt x="242664" y="87744"/>
                    <a:pt x="203845" y="96833"/>
                    <a:pt x="172416" y="116365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FA1991B6-3B87-612F-FF4B-72197F27D56A}"/>
                </a:ext>
              </a:extLst>
            </p:cNvPr>
            <p:cNvSpPr/>
            <p:nvPr/>
          </p:nvSpPr>
          <p:spPr>
            <a:xfrm>
              <a:off x="233538" y="585966"/>
              <a:ext cx="95673" cy="216255"/>
            </a:xfrm>
            <a:custGeom>
              <a:avLst/>
              <a:gdLst/>
              <a:ahLst/>
              <a:cxnLst/>
              <a:rect l="l" t="t" r="r" b="b"/>
              <a:pathLst>
                <a:path w="426214" h="954871" extrusionOk="0">
                  <a:moveTo>
                    <a:pt x="254919" y="951400"/>
                  </a:moveTo>
                  <a:cubicBezTo>
                    <a:pt x="269083" y="889342"/>
                    <a:pt x="222908" y="890945"/>
                    <a:pt x="262530" y="809489"/>
                  </a:cubicBezTo>
                  <a:cubicBezTo>
                    <a:pt x="302547" y="727231"/>
                    <a:pt x="434827" y="459598"/>
                    <a:pt x="425772" y="394529"/>
                  </a:cubicBezTo>
                  <a:cubicBezTo>
                    <a:pt x="416807" y="330120"/>
                    <a:pt x="372230" y="246675"/>
                    <a:pt x="339603" y="190553"/>
                  </a:cubicBezTo>
                  <a:cubicBezTo>
                    <a:pt x="316474" y="150770"/>
                    <a:pt x="328981" y="166883"/>
                    <a:pt x="277509" y="153202"/>
                  </a:cubicBezTo>
                  <a:cubicBezTo>
                    <a:pt x="179542" y="127161"/>
                    <a:pt x="115722" y="39118"/>
                    <a:pt x="38057" y="0"/>
                  </a:cubicBezTo>
                  <a:cubicBezTo>
                    <a:pt x="4305" y="171532"/>
                    <a:pt x="-17124" y="539287"/>
                    <a:pt x="18038" y="721074"/>
                  </a:cubicBezTo>
                  <a:cubicBezTo>
                    <a:pt x="32499" y="795828"/>
                    <a:pt x="27006" y="786693"/>
                    <a:pt x="70305" y="828551"/>
                  </a:cubicBezTo>
                  <a:cubicBezTo>
                    <a:pt x="101648" y="858852"/>
                    <a:pt x="191852" y="976445"/>
                    <a:pt x="254916" y="951398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A37CA5A9-2595-5150-1BF2-675BACDB5DE7}"/>
                </a:ext>
              </a:extLst>
            </p:cNvPr>
            <p:cNvSpPr/>
            <p:nvPr/>
          </p:nvSpPr>
          <p:spPr>
            <a:xfrm>
              <a:off x="1107202" y="441454"/>
              <a:ext cx="160916" cy="183757"/>
            </a:xfrm>
            <a:custGeom>
              <a:avLst/>
              <a:gdLst/>
              <a:ahLst/>
              <a:cxnLst/>
              <a:rect l="l" t="t" r="r" b="b"/>
              <a:pathLst>
                <a:path w="716826" h="811397" extrusionOk="0">
                  <a:moveTo>
                    <a:pt x="503770" y="811398"/>
                  </a:moveTo>
                  <a:cubicBezTo>
                    <a:pt x="554418" y="654366"/>
                    <a:pt x="641560" y="688769"/>
                    <a:pt x="716827" y="597528"/>
                  </a:cubicBezTo>
                  <a:cubicBezTo>
                    <a:pt x="675195" y="534806"/>
                    <a:pt x="680309" y="523300"/>
                    <a:pt x="623704" y="475491"/>
                  </a:cubicBezTo>
                  <a:cubicBezTo>
                    <a:pt x="559727" y="421454"/>
                    <a:pt x="566820" y="443411"/>
                    <a:pt x="534925" y="345318"/>
                  </a:cubicBezTo>
                  <a:cubicBezTo>
                    <a:pt x="495353" y="223617"/>
                    <a:pt x="519167" y="282296"/>
                    <a:pt x="456507" y="204738"/>
                  </a:cubicBezTo>
                  <a:cubicBezTo>
                    <a:pt x="380983" y="111260"/>
                    <a:pt x="351370" y="153765"/>
                    <a:pt x="310667" y="160973"/>
                  </a:cubicBezTo>
                  <a:cubicBezTo>
                    <a:pt x="227847" y="59330"/>
                    <a:pt x="273802" y="30614"/>
                    <a:pt x="148433" y="0"/>
                  </a:cubicBezTo>
                  <a:cubicBezTo>
                    <a:pt x="101762" y="181849"/>
                    <a:pt x="44267" y="183990"/>
                    <a:pt x="22258" y="241154"/>
                  </a:cubicBezTo>
                  <a:cubicBezTo>
                    <a:pt x="-15510" y="339257"/>
                    <a:pt x="-19038" y="317363"/>
                    <a:pt x="123976" y="447387"/>
                  </a:cubicBezTo>
                  <a:cubicBezTo>
                    <a:pt x="263552" y="574284"/>
                    <a:pt x="175470" y="514220"/>
                    <a:pt x="333879" y="605757"/>
                  </a:cubicBezTo>
                  <a:cubicBezTo>
                    <a:pt x="416295" y="653383"/>
                    <a:pt x="439470" y="763789"/>
                    <a:pt x="503770" y="811395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A7EA484F-75AE-E70C-C195-266C0E03CABA}"/>
                </a:ext>
              </a:extLst>
            </p:cNvPr>
            <p:cNvSpPr/>
            <p:nvPr/>
          </p:nvSpPr>
          <p:spPr>
            <a:xfrm>
              <a:off x="643793" y="556779"/>
              <a:ext cx="177100" cy="283793"/>
            </a:xfrm>
            <a:custGeom>
              <a:avLst/>
              <a:gdLst/>
              <a:ahLst/>
              <a:cxnLst/>
              <a:rect l="l" t="t" r="r" b="b"/>
              <a:pathLst>
                <a:path w="788934" h="1253092" extrusionOk="0">
                  <a:moveTo>
                    <a:pt x="0" y="101716"/>
                  </a:moveTo>
                  <a:cubicBezTo>
                    <a:pt x="28490" y="158599"/>
                    <a:pt x="123120" y="318013"/>
                    <a:pt x="165333" y="358472"/>
                  </a:cubicBezTo>
                  <a:cubicBezTo>
                    <a:pt x="230737" y="421162"/>
                    <a:pt x="216193" y="387525"/>
                    <a:pt x="243540" y="499277"/>
                  </a:cubicBezTo>
                  <a:cubicBezTo>
                    <a:pt x="298942" y="725678"/>
                    <a:pt x="279894" y="621456"/>
                    <a:pt x="410315" y="770556"/>
                  </a:cubicBezTo>
                  <a:cubicBezTo>
                    <a:pt x="439719" y="804173"/>
                    <a:pt x="459599" y="866001"/>
                    <a:pt x="481776" y="917883"/>
                  </a:cubicBezTo>
                  <a:cubicBezTo>
                    <a:pt x="521267" y="1010252"/>
                    <a:pt x="602224" y="1154297"/>
                    <a:pt x="524660" y="1253092"/>
                  </a:cubicBezTo>
                  <a:cubicBezTo>
                    <a:pt x="592055" y="1238985"/>
                    <a:pt x="734817" y="1217596"/>
                    <a:pt x="788934" y="1194117"/>
                  </a:cubicBezTo>
                  <a:cubicBezTo>
                    <a:pt x="691784" y="1003307"/>
                    <a:pt x="564946" y="826972"/>
                    <a:pt x="522989" y="658092"/>
                  </a:cubicBezTo>
                  <a:cubicBezTo>
                    <a:pt x="484482" y="503104"/>
                    <a:pt x="480607" y="530300"/>
                    <a:pt x="376077" y="396824"/>
                  </a:cubicBezTo>
                  <a:cubicBezTo>
                    <a:pt x="343631" y="355396"/>
                    <a:pt x="339276" y="364756"/>
                    <a:pt x="334757" y="299159"/>
                  </a:cubicBezTo>
                  <a:cubicBezTo>
                    <a:pt x="329218" y="218739"/>
                    <a:pt x="267543" y="170469"/>
                    <a:pt x="254100" y="113214"/>
                  </a:cubicBezTo>
                  <a:cubicBezTo>
                    <a:pt x="245407" y="76191"/>
                    <a:pt x="284244" y="64959"/>
                    <a:pt x="268627" y="26030"/>
                  </a:cubicBezTo>
                  <a:cubicBezTo>
                    <a:pt x="251152" y="-17517"/>
                    <a:pt x="215633" y="7592"/>
                    <a:pt x="169270" y="3907"/>
                  </a:cubicBezTo>
                  <a:cubicBezTo>
                    <a:pt x="95601" y="-1949"/>
                    <a:pt x="111270" y="-5585"/>
                    <a:pt x="82489" y="46800"/>
                  </a:cubicBezTo>
                  <a:cubicBezTo>
                    <a:pt x="58342" y="90761"/>
                    <a:pt x="43853" y="78998"/>
                    <a:pt x="2" y="101716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47B5EF4A-3777-C164-B981-BF487902998A}"/>
                </a:ext>
              </a:extLst>
            </p:cNvPr>
            <p:cNvSpPr/>
            <p:nvPr/>
          </p:nvSpPr>
          <p:spPr>
            <a:xfrm>
              <a:off x="713607" y="564332"/>
              <a:ext cx="151040" cy="259799"/>
            </a:xfrm>
            <a:custGeom>
              <a:avLst/>
              <a:gdLst/>
              <a:ahLst/>
              <a:cxnLst/>
              <a:rect l="l" t="t" r="r" b="b"/>
              <a:pathLst>
                <a:path w="672862" h="1147172" extrusionOk="0">
                  <a:moveTo>
                    <a:pt x="535268" y="1147172"/>
                  </a:moveTo>
                  <a:lnTo>
                    <a:pt x="672862" y="1079757"/>
                  </a:lnTo>
                  <a:cubicBezTo>
                    <a:pt x="656432" y="1012426"/>
                    <a:pt x="335521" y="424728"/>
                    <a:pt x="320892" y="366589"/>
                  </a:cubicBezTo>
                  <a:cubicBezTo>
                    <a:pt x="305901" y="307020"/>
                    <a:pt x="284101" y="93578"/>
                    <a:pt x="296264" y="36688"/>
                  </a:cubicBezTo>
                  <a:cubicBezTo>
                    <a:pt x="263052" y="39382"/>
                    <a:pt x="215732" y="51825"/>
                    <a:pt x="185069" y="44699"/>
                  </a:cubicBezTo>
                  <a:cubicBezTo>
                    <a:pt x="128041" y="31449"/>
                    <a:pt x="144537" y="-22645"/>
                    <a:pt x="58089" y="10683"/>
                  </a:cubicBezTo>
                  <a:cubicBezTo>
                    <a:pt x="-55310" y="54404"/>
                    <a:pt x="25092" y="99495"/>
                    <a:pt x="66603" y="203008"/>
                  </a:cubicBezTo>
                  <a:cubicBezTo>
                    <a:pt x="87452" y="254989"/>
                    <a:pt x="64039" y="269184"/>
                    <a:pt x="89424" y="309207"/>
                  </a:cubicBezTo>
                  <a:cubicBezTo>
                    <a:pt x="187575" y="463951"/>
                    <a:pt x="206067" y="381905"/>
                    <a:pt x="268522" y="637369"/>
                  </a:cubicBezTo>
                  <a:cubicBezTo>
                    <a:pt x="288703" y="719917"/>
                    <a:pt x="481674" y="1076231"/>
                    <a:pt x="535265" y="1147170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73" name="Forma libre: forma 72">
              <a:extLst>
                <a:ext uri="{FF2B5EF4-FFF2-40B4-BE49-F238E27FC236}">
                  <a16:creationId xmlns:a16="http://schemas.microsoft.com/office/drawing/2014/main" id="{9884CC2F-82C6-D89B-3C84-3C940D0B5631}"/>
                </a:ext>
              </a:extLst>
            </p:cNvPr>
            <p:cNvSpPr/>
            <p:nvPr/>
          </p:nvSpPr>
          <p:spPr>
            <a:xfrm>
              <a:off x="1170085" y="429622"/>
              <a:ext cx="171559" cy="143057"/>
            </a:xfrm>
            <a:custGeom>
              <a:avLst/>
              <a:gdLst/>
              <a:ahLst/>
              <a:cxnLst/>
              <a:rect l="l" t="t" r="r" b="b"/>
              <a:pathLst>
                <a:path w="764256" h="631663" extrusionOk="0">
                  <a:moveTo>
                    <a:pt x="2" y="55006"/>
                  </a:moveTo>
                  <a:lnTo>
                    <a:pt x="44117" y="141003"/>
                  </a:lnTo>
                  <a:cubicBezTo>
                    <a:pt x="115356" y="148812"/>
                    <a:pt x="140660" y="142329"/>
                    <a:pt x="200789" y="202202"/>
                  </a:cubicBezTo>
                  <a:cubicBezTo>
                    <a:pt x="342790" y="343595"/>
                    <a:pt x="254925" y="372976"/>
                    <a:pt x="383256" y="497501"/>
                  </a:cubicBezTo>
                  <a:cubicBezTo>
                    <a:pt x="405042" y="518644"/>
                    <a:pt x="428934" y="529856"/>
                    <a:pt x="446431" y="554264"/>
                  </a:cubicBezTo>
                  <a:cubicBezTo>
                    <a:pt x="461434" y="575201"/>
                    <a:pt x="471654" y="607563"/>
                    <a:pt x="488434" y="631663"/>
                  </a:cubicBezTo>
                  <a:lnTo>
                    <a:pt x="666059" y="583193"/>
                  </a:lnTo>
                  <a:cubicBezTo>
                    <a:pt x="665944" y="387176"/>
                    <a:pt x="699777" y="517648"/>
                    <a:pt x="764257" y="342890"/>
                  </a:cubicBezTo>
                  <a:cubicBezTo>
                    <a:pt x="607426" y="130968"/>
                    <a:pt x="649049" y="249124"/>
                    <a:pt x="397626" y="124709"/>
                  </a:cubicBezTo>
                  <a:cubicBezTo>
                    <a:pt x="334065" y="93255"/>
                    <a:pt x="270645" y="61684"/>
                    <a:pt x="204640" y="29542"/>
                  </a:cubicBezTo>
                  <a:cubicBezTo>
                    <a:pt x="93450" y="-24602"/>
                    <a:pt x="146486" y="2696"/>
                    <a:pt x="0" y="55003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CACD5C4-C9A7-D80D-B459-9994B87E9469}"/>
                </a:ext>
              </a:extLst>
            </p:cNvPr>
            <p:cNvSpPr/>
            <p:nvPr/>
          </p:nvSpPr>
          <p:spPr>
            <a:xfrm>
              <a:off x="1256276" y="297912"/>
              <a:ext cx="135678" cy="191082"/>
            </a:xfrm>
            <a:custGeom>
              <a:avLst/>
              <a:gdLst/>
              <a:ahLst/>
              <a:cxnLst/>
              <a:rect l="l" t="t" r="r" b="b"/>
              <a:pathLst>
                <a:path w="604412" h="843742" extrusionOk="0">
                  <a:moveTo>
                    <a:pt x="0" y="217538"/>
                  </a:moveTo>
                  <a:cubicBezTo>
                    <a:pt x="28771" y="299845"/>
                    <a:pt x="252452" y="390318"/>
                    <a:pt x="292186" y="497717"/>
                  </a:cubicBezTo>
                  <a:cubicBezTo>
                    <a:pt x="318645" y="569233"/>
                    <a:pt x="377286" y="617561"/>
                    <a:pt x="417748" y="660844"/>
                  </a:cubicBezTo>
                  <a:cubicBezTo>
                    <a:pt x="463326" y="709598"/>
                    <a:pt x="475099" y="798042"/>
                    <a:pt x="523660" y="843742"/>
                  </a:cubicBezTo>
                  <a:cubicBezTo>
                    <a:pt x="543691" y="813825"/>
                    <a:pt x="568009" y="785665"/>
                    <a:pt x="591099" y="753252"/>
                  </a:cubicBezTo>
                  <a:cubicBezTo>
                    <a:pt x="640293" y="684190"/>
                    <a:pt x="540569" y="625764"/>
                    <a:pt x="496163" y="413513"/>
                  </a:cubicBezTo>
                  <a:cubicBezTo>
                    <a:pt x="470294" y="289874"/>
                    <a:pt x="461243" y="276819"/>
                    <a:pt x="411780" y="178623"/>
                  </a:cubicBezTo>
                  <a:cubicBezTo>
                    <a:pt x="374357" y="104333"/>
                    <a:pt x="315374" y="29234"/>
                    <a:pt x="260374" y="0"/>
                  </a:cubicBezTo>
                  <a:cubicBezTo>
                    <a:pt x="216874" y="28747"/>
                    <a:pt x="142706" y="51886"/>
                    <a:pt x="126205" y="99571"/>
                  </a:cubicBezTo>
                  <a:cubicBezTo>
                    <a:pt x="114289" y="134007"/>
                    <a:pt x="122014" y="158590"/>
                    <a:pt x="80096" y="172171"/>
                  </a:cubicBezTo>
                  <a:cubicBezTo>
                    <a:pt x="31935" y="187773"/>
                    <a:pt x="30132" y="166256"/>
                    <a:pt x="2" y="217538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4F6790FB-2417-5E33-82D1-73BB8CD92EE9}"/>
                </a:ext>
              </a:extLst>
            </p:cNvPr>
            <p:cNvSpPr/>
            <p:nvPr/>
          </p:nvSpPr>
          <p:spPr>
            <a:xfrm>
              <a:off x="1207987" y="365632"/>
              <a:ext cx="157285" cy="147382"/>
            </a:xfrm>
            <a:custGeom>
              <a:avLst/>
              <a:gdLst/>
              <a:ahLst/>
              <a:cxnLst/>
              <a:rect l="l" t="t" r="r" b="b"/>
              <a:pathLst>
                <a:path w="700663" h="650791" extrusionOk="0">
                  <a:moveTo>
                    <a:pt x="80679" y="71638"/>
                  </a:moveTo>
                  <a:lnTo>
                    <a:pt x="24971" y="125003"/>
                  </a:lnTo>
                  <a:cubicBezTo>
                    <a:pt x="48227" y="175633"/>
                    <a:pt x="16963" y="198542"/>
                    <a:pt x="0" y="238609"/>
                  </a:cubicBezTo>
                  <a:cubicBezTo>
                    <a:pt x="101962" y="280054"/>
                    <a:pt x="276929" y="389249"/>
                    <a:pt x="372498" y="413288"/>
                  </a:cubicBezTo>
                  <a:cubicBezTo>
                    <a:pt x="507310" y="447201"/>
                    <a:pt x="480421" y="400388"/>
                    <a:pt x="619755" y="574450"/>
                  </a:cubicBezTo>
                  <a:cubicBezTo>
                    <a:pt x="679807" y="649472"/>
                    <a:pt x="639047" y="612295"/>
                    <a:pt x="654929" y="650791"/>
                  </a:cubicBezTo>
                  <a:lnTo>
                    <a:pt x="700663" y="629065"/>
                  </a:lnTo>
                  <a:cubicBezTo>
                    <a:pt x="687407" y="470702"/>
                    <a:pt x="513148" y="317701"/>
                    <a:pt x="486258" y="279450"/>
                  </a:cubicBezTo>
                  <a:cubicBezTo>
                    <a:pt x="462283" y="245341"/>
                    <a:pt x="465481" y="215617"/>
                    <a:pt x="440377" y="185761"/>
                  </a:cubicBezTo>
                  <a:cubicBezTo>
                    <a:pt x="423617" y="165831"/>
                    <a:pt x="387579" y="141226"/>
                    <a:pt x="364453" y="122602"/>
                  </a:cubicBezTo>
                  <a:cubicBezTo>
                    <a:pt x="321706" y="88175"/>
                    <a:pt x="249356" y="39778"/>
                    <a:pt x="210837" y="0"/>
                  </a:cubicBezTo>
                  <a:cubicBezTo>
                    <a:pt x="159784" y="66803"/>
                    <a:pt x="205655" y="83540"/>
                    <a:pt x="80679" y="71633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1CD4DE15-5032-8E1E-16B7-77669CB2C5DD}"/>
                </a:ext>
              </a:extLst>
            </p:cNvPr>
            <p:cNvSpPr/>
            <p:nvPr/>
          </p:nvSpPr>
          <p:spPr>
            <a:xfrm>
              <a:off x="945316" y="504731"/>
              <a:ext cx="115305" cy="60761"/>
            </a:xfrm>
            <a:custGeom>
              <a:avLst/>
              <a:gdLst/>
              <a:ahLst/>
              <a:cxnLst/>
              <a:rect l="l" t="t" r="r" b="b"/>
              <a:pathLst>
                <a:path w="513639" h="268303" extrusionOk="0">
                  <a:moveTo>
                    <a:pt x="824" y="104930"/>
                  </a:moveTo>
                  <a:cubicBezTo>
                    <a:pt x="-3909" y="141441"/>
                    <a:pt x="12783" y="170035"/>
                    <a:pt x="24523" y="202181"/>
                  </a:cubicBezTo>
                  <a:cubicBezTo>
                    <a:pt x="44720" y="257493"/>
                    <a:pt x="36081" y="262754"/>
                    <a:pt x="96156" y="268304"/>
                  </a:cubicBezTo>
                  <a:lnTo>
                    <a:pt x="135509" y="208592"/>
                  </a:lnTo>
                  <a:lnTo>
                    <a:pt x="319675" y="213219"/>
                  </a:lnTo>
                  <a:cubicBezTo>
                    <a:pt x="327337" y="187802"/>
                    <a:pt x="353907" y="124212"/>
                    <a:pt x="380184" y="106202"/>
                  </a:cubicBezTo>
                  <a:cubicBezTo>
                    <a:pt x="410252" y="85591"/>
                    <a:pt x="475458" y="88053"/>
                    <a:pt x="513639" y="70855"/>
                  </a:cubicBezTo>
                  <a:cubicBezTo>
                    <a:pt x="510121" y="1385"/>
                    <a:pt x="521386" y="19268"/>
                    <a:pt x="364914" y="11185"/>
                  </a:cubicBezTo>
                  <a:cubicBezTo>
                    <a:pt x="296440" y="7649"/>
                    <a:pt x="230949" y="4302"/>
                    <a:pt x="160952" y="0"/>
                  </a:cubicBezTo>
                  <a:cubicBezTo>
                    <a:pt x="117636" y="81419"/>
                    <a:pt x="98681" y="80851"/>
                    <a:pt x="826" y="104930"/>
                  </a:cubicBezTo>
                  <a:close/>
                </a:path>
              </a:pathLst>
            </a:custGeom>
            <a:solidFill>
              <a:srgbClr val="F60000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83545B3-580E-091C-4AF3-37DBDB069C4C}"/>
                </a:ext>
              </a:extLst>
            </p:cNvPr>
            <p:cNvSpPr/>
            <p:nvPr/>
          </p:nvSpPr>
          <p:spPr>
            <a:xfrm>
              <a:off x="343367" y="642248"/>
              <a:ext cx="24789" cy="13011"/>
            </a:xfrm>
            <a:custGeom>
              <a:avLst/>
              <a:gdLst/>
              <a:ahLst/>
              <a:cxnLst/>
              <a:rect l="l" t="t" r="r" b="b"/>
              <a:pathLst>
                <a:path w="110440" h="57436" extrusionOk="0">
                  <a:moveTo>
                    <a:pt x="0" y="53658"/>
                  </a:moveTo>
                  <a:cubicBezTo>
                    <a:pt x="25324" y="61520"/>
                    <a:pt x="28629" y="56518"/>
                    <a:pt x="62886" y="44149"/>
                  </a:cubicBezTo>
                  <a:cubicBezTo>
                    <a:pt x="105033" y="28933"/>
                    <a:pt x="93996" y="41227"/>
                    <a:pt x="110441" y="0"/>
                  </a:cubicBezTo>
                  <a:cubicBezTo>
                    <a:pt x="74469" y="10126"/>
                    <a:pt x="21262" y="26048"/>
                    <a:pt x="0" y="53658"/>
                  </a:cubicBezTo>
                  <a:close/>
                </a:path>
              </a:pathLst>
            </a:custGeom>
            <a:solidFill>
              <a:srgbClr val="FFE5E5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27402AB7-8717-7B90-429F-3A7EBB44BCA6}"/>
                </a:ext>
              </a:extLst>
            </p:cNvPr>
            <p:cNvSpPr/>
            <p:nvPr/>
          </p:nvSpPr>
          <p:spPr>
            <a:xfrm>
              <a:off x="1378797" y="25366"/>
              <a:ext cx="362449" cy="401000"/>
            </a:xfrm>
            <a:custGeom>
              <a:avLst/>
              <a:gdLst/>
              <a:ahLst/>
              <a:cxnLst/>
              <a:rect l="l" t="t" r="r" b="b"/>
              <a:pathLst>
                <a:path w="1614599" h="1770638" extrusionOk="0">
                  <a:moveTo>
                    <a:pt x="394482" y="1401491"/>
                  </a:moveTo>
                  <a:lnTo>
                    <a:pt x="404709" y="1412887"/>
                  </a:lnTo>
                  <a:lnTo>
                    <a:pt x="414469" y="1400799"/>
                  </a:lnTo>
                  <a:cubicBezTo>
                    <a:pt x="420473" y="1390539"/>
                    <a:pt x="418325" y="1395589"/>
                    <a:pt x="422264" y="1384311"/>
                  </a:cubicBezTo>
                  <a:lnTo>
                    <a:pt x="451547" y="1383212"/>
                  </a:lnTo>
                  <a:cubicBezTo>
                    <a:pt x="427796" y="1364715"/>
                    <a:pt x="441787" y="1375475"/>
                    <a:pt x="411448" y="1366812"/>
                  </a:cubicBezTo>
                  <a:cubicBezTo>
                    <a:pt x="412845" y="1393265"/>
                    <a:pt x="411932" y="1384969"/>
                    <a:pt x="394482" y="1401494"/>
                  </a:cubicBezTo>
                  <a:close/>
                  <a:moveTo>
                    <a:pt x="404709" y="1412887"/>
                  </a:moveTo>
                  <a:lnTo>
                    <a:pt x="394482" y="1401491"/>
                  </a:lnTo>
                  <a:cubicBezTo>
                    <a:pt x="355997" y="1401217"/>
                    <a:pt x="360908" y="1402813"/>
                    <a:pt x="352232" y="1438426"/>
                  </a:cubicBezTo>
                  <a:cubicBezTo>
                    <a:pt x="347003" y="1459882"/>
                    <a:pt x="342543" y="1487014"/>
                    <a:pt x="337972" y="1509886"/>
                  </a:cubicBezTo>
                  <a:lnTo>
                    <a:pt x="404712" y="1412884"/>
                  </a:lnTo>
                  <a:close/>
                  <a:moveTo>
                    <a:pt x="753618" y="358304"/>
                  </a:moveTo>
                  <a:cubicBezTo>
                    <a:pt x="856603" y="351384"/>
                    <a:pt x="839751" y="342085"/>
                    <a:pt x="937062" y="371136"/>
                  </a:cubicBezTo>
                  <a:cubicBezTo>
                    <a:pt x="1056697" y="406850"/>
                    <a:pt x="1310375" y="474123"/>
                    <a:pt x="1387667" y="544917"/>
                  </a:cubicBezTo>
                  <a:cubicBezTo>
                    <a:pt x="1340741" y="658247"/>
                    <a:pt x="1262661" y="829951"/>
                    <a:pt x="1153723" y="875971"/>
                  </a:cubicBezTo>
                  <a:cubicBezTo>
                    <a:pt x="1106427" y="895951"/>
                    <a:pt x="1065146" y="916513"/>
                    <a:pt x="1021606" y="930855"/>
                  </a:cubicBezTo>
                  <a:cubicBezTo>
                    <a:pt x="1002920" y="909711"/>
                    <a:pt x="1000256" y="896915"/>
                    <a:pt x="972138" y="876963"/>
                  </a:cubicBezTo>
                  <a:cubicBezTo>
                    <a:pt x="923223" y="897615"/>
                    <a:pt x="657611" y="1103787"/>
                    <a:pt x="603839" y="1149184"/>
                  </a:cubicBezTo>
                  <a:cubicBezTo>
                    <a:pt x="564576" y="1133910"/>
                    <a:pt x="402767" y="1016126"/>
                    <a:pt x="362841" y="982710"/>
                  </a:cubicBezTo>
                  <a:lnTo>
                    <a:pt x="385923" y="734831"/>
                  </a:lnTo>
                  <a:lnTo>
                    <a:pt x="621301" y="592404"/>
                  </a:lnTo>
                  <a:cubicBezTo>
                    <a:pt x="667985" y="553895"/>
                    <a:pt x="715055" y="415131"/>
                    <a:pt x="753618" y="358304"/>
                  </a:cubicBezTo>
                  <a:close/>
                  <a:moveTo>
                    <a:pt x="411448" y="1366810"/>
                  </a:moveTo>
                  <a:cubicBezTo>
                    <a:pt x="441790" y="1375472"/>
                    <a:pt x="427799" y="1364713"/>
                    <a:pt x="451547" y="1383210"/>
                  </a:cubicBezTo>
                  <a:cubicBezTo>
                    <a:pt x="511194" y="1388659"/>
                    <a:pt x="621057" y="1428942"/>
                    <a:pt x="686918" y="1447571"/>
                  </a:cubicBezTo>
                  <a:cubicBezTo>
                    <a:pt x="737347" y="1461839"/>
                    <a:pt x="753616" y="1475528"/>
                    <a:pt x="782634" y="1501182"/>
                  </a:cubicBezTo>
                  <a:cubicBezTo>
                    <a:pt x="801779" y="1518110"/>
                    <a:pt x="801677" y="1521473"/>
                    <a:pt x="821645" y="1541986"/>
                  </a:cubicBezTo>
                  <a:cubicBezTo>
                    <a:pt x="851465" y="1572622"/>
                    <a:pt x="838207" y="1559966"/>
                    <a:pt x="867316" y="1565692"/>
                  </a:cubicBezTo>
                  <a:cubicBezTo>
                    <a:pt x="961974" y="1584316"/>
                    <a:pt x="860332" y="1618540"/>
                    <a:pt x="1068567" y="1663164"/>
                  </a:cubicBezTo>
                  <a:cubicBezTo>
                    <a:pt x="1286813" y="1709928"/>
                    <a:pt x="1267907" y="1682617"/>
                    <a:pt x="1267907" y="1770638"/>
                  </a:cubicBezTo>
                  <a:cubicBezTo>
                    <a:pt x="1322303" y="1761234"/>
                    <a:pt x="1309105" y="1769601"/>
                    <a:pt x="1328187" y="1657276"/>
                  </a:cubicBezTo>
                  <a:cubicBezTo>
                    <a:pt x="1370694" y="1407102"/>
                    <a:pt x="1403470" y="1535765"/>
                    <a:pt x="1452315" y="1433290"/>
                  </a:cubicBezTo>
                  <a:cubicBezTo>
                    <a:pt x="1465522" y="1405578"/>
                    <a:pt x="1482292" y="1335457"/>
                    <a:pt x="1494787" y="1296603"/>
                  </a:cubicBezTo>
                  <a:cubicBezTo>
                    <a:pt x="1630931" y="873268"/>
                    <a:pt x="1586222" y="1046434"/>
                    <a:pt x="1411175" y="853520"/>
                  </a:cubicBezTo>
                  <a:cubicBezTo>
                    <a:pt x="1421914" y="782114"/>
                    <a:pt x="1452369" y="694035"/>
                    <a:pt x="1469187" y="623767"/>
                  </a:cubicBezTo>
                  <a:cubicBezTo>
                    <a:pt x="1483589" y="563602"/>
                    <a:pt x="1474103" y="552033"/>
                    <a:pt x="1523600" y="528694"/>
                  </a:cubicBezTo>
                  <a:cubicBezTo>
                    <a:pt x="1559112" y="511949"/>
                    <a:pt x="1597822" y="505968"/>
                    <a:pt x="1611905" y="467587"/>
                  </a:cubicBezTo>
                  <a:cubicBezTo>
                    <a:pt x="1627584" y="424853"/>
                    <a:pt x="1570122" y="121662"/>
                    <a:pt x="1560775" y="96037"/>
                  </a:cubicBezTo>
                  <a:cubicBezTo>
                    <a:pt x="1548934" y="63568"/>
                    <a:pt x="1527600" y="53252"/>
                    <a:pt x="1469835" y="36289"/>
                  </a:cubicBezTo>
                  <a:cubicBezTo>
                    <a:pt x="1383101" y="124427"/>
                    <a:pt x="1502949" y="58454"/>
                    <a:pt x="1333296" y="110795"/>
                  </a:cubicBezTo>
                  <a:cubicBezTo>
                    <a:pt x="1299223" y="121310"/>
                    <a:pt x="1308963" y="126395"/>
                    <a:pt x="1269186" y="109337"/>
                  </a:cubicBezTo>
                  <a:cubicBezTo>
                    <a:pt x="1238556" y="96201"/>
                    <a:pt x="1213607" y="61346"/>
                    <a:pt x="1181390" y="59729"/>
                  </a:cubicBezTo>
                  <a:cubicBezTo>
                    <a:pt x="1137246" y="57507"/>
                    <a:pt x="1131240" y="93967"/>
                    <a:pt x="1061723" y="84539"/>
                  </a:cubicBezTo>
                  <a:cubicBezTo>
                    <a:pt x="1023806" y="48627"/>
                    <a:pt x="1033936" y="45776"/>
                    <a:pt x="1011680" y="0"/>
                  </a:cubicBezTo>
                  <a:cubicBezTo>
                    <a:pt x="934809" y="33191"/>
                    <a:pt x="941243" y="28877"/>
                    <a:pt x="924192" y="118320"/>
                  </a:cubicBezTo>
                  <a:cubicBezTo>
                    <a:pt x="888509" y="305469"/>
                    <a:pt x="902436" y="250856"/>
                    <a:pt x="699073" y="311373"/>
                  </a:cubicBezTo>
                  <a:cubicBezTo>
                    <a:pt x="606964" y="338782"/>
                    <a:pt x="722188" y="332075"/>
                    <a:pt x="565313" y="396759"/>
                  </a:cubicBezTo>
                  <a:cubicBezTo>
                    <a:pt x="371683" y="476597"/>
                    <a:pt x="370570" y="344554"/>
                    <a:pt x="228554" y="448207"/>
                  </a:cubicBezTo>
                  <a:cubicBezTo>
                    <a:pt x="92951" y="547181"/>
                    <a:pt x="181606" y="499146"/>
                    <a:pt x="134727" y="563456"/>
                  </a:cubicBezTo>
                  <a:cubicBezTo>
                    <a:pt x="122014" y="580898"/>
                    <a:pt x="22070" y="635233"/>
                    <a:pt x="0" y="647353"/>
                  </a:cubicBezTo>
                  <a:cubicBezTo>
                    <a:pt x="121546" y="870052"/>
                    <a:pt x="57926" y="794814"/>
                    <a:pt x="244992" y="963075"/>
                  </a:cubicBezTo>
                  <a:cubicBezTo>
                    <a:pt x="278436" y="993158"/>
                    <a:pt x="374326" y="1060713"/>
                    <a:pt x="386041" y="1100988"/>
                  </a:cubicBezTo>
                  <a:cubicBezTo>
                    <a:pt x="395962" y="1135087"/>
                    <a:pt x="414457" y="1328886"/>
                    <a:pt x="411448" y="1366805"/>
                  </a:cubicBezTo>
                  <a:close/>
                </a:path>
              </a:pathLst>
            </a:custGeom>
            <a:solidFill>
              <a:srgbClr val="F60000"/>
            </a:solidFill>
            <a:ln>
              <a:noFill/>
            </a:ln>
            <a:effectLst>
              <a:outerShdw dist="27944" dir="5400000" algn="tl">
                <a:srgbClr val="000000">
                  <a:alpha val="3137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s-ES_tradnl" sz="1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ptos" panose="020B0004020202020204" pitchFamily="34" charset="0"/>
                </a:rPr>
                <a:t> </a:t>
              </a:r>
            </a:p>
          </p:txBody>
        </p:sp>
      </p:grpSp>
      <p:pic>
        <p:nvPicPr>
          <p:cNvPr id="15" name="Shape 44">
            <a:extLst>
              <a:ext uri="{FF2B5EF4-FFF2-40B4-BE49-F238E27FC236}">
                <a16:creationId xmlns:a16="http://schemas.microsoft.com/office/drawing/2014/main" id="{51B51B0A-759B-6113-578D-D503E584D0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5529" y="3552167"/>
            <a:ext cx="2866992" cy="1749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05333946-26A2-9347-9B29-4ADA1C1F32AE}"/>
              </a:ext>
            </a:extLst>
          </p:cNvPr>
          <p:cNvGrpSpPr/>
          <p:nvPr/>
        </p:nvGrpSpPr>
        <p:grpSpPr>
          <a:xfrm>
            <a:off x="-380289" y="4680096"/>
            <a:ext cx="12887192" cy="2131749"/>
            <a:chOff x="-380289" y="4680096"/>
            <a:chExt cx="12887192" cy="2131749"/>
          </a:xfrm>
        </p:grpSpPr>
        <p:pic>
          <p:nvPicPr>
            <p:cNvPr id="3" name="Imagen 2" descr="Icono&#10;&#10;El contenido generado por IA puede ser incorrecto.">
              <a:extLst>
                <a:ext uri="{FF2B5EF4-FFF2-40B4-BE49-F238E27FC236}">
                  <a16:creationId xmlns:a16="http://schemas.microsoft.com/office/drawing/2014/main" id="{D28D2850-6A92-5F2F-35A7-27888FA98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8991" y="4680096"/>
              <a:ext cx="2217912" cy="2131749"/>
            </a:xfrm>
            <a:prstGeom prst="rect">
              <a:avLst/>
            </a:prstGeom>
          </p:spPr>
        </p:pic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E0F21CED-ACC9-5708-6B8B-8ED3469E0D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0971" y="6650109"/>
              <a:ext cx="8679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n 7" descr="Icono&#10;&#10;El contenido generado por IA puede ser incorrecto.">
              <a:extLst>
                <a:ext uri="{FF2B5EF4-FFF2-40B4-BE49-F238E27FC236}">
                  <a16:creationId xmlns:a16="http://schemas.microsoft.com/office/drawing/2014/main" id="{85C7F865-C14B-1320-9041-76808F93F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80289" y="4877494"/>
              <a:ext cx="2070665" cy="1916880"/>
            </a:xfrm>
            <a:prstGeom prst="rect">
              <a:avLst/>
            </a:prstGeom>
          </p:spPr>
        </p:pic>
      </p:grp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6005954-33C3-3EE2-9E25-6EDCBE25F0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42" y="111065"/>
            <a:ext cx="1165757" cy="811025"/>
          </a:xfrm>
          <a:prstGeom prst="rect">
            <a:avLst/>
          </a:prstGeom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AF962E20-18E8-0B94-8B3F-DFEC35B68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567" y="1031562"/>
            <a:ext cx="1521755" cy="8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49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>
        <a:noAutofit/>
      </a:bodyPr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323B69481C8B248BE1D9CD2D761893D" ma:contentTypeVersion="19" ma:contentTypeDescription="Crear nuevo documento." ma:contentTypeScope="" ma:versionID="d84cbd891e40fd6b9056093739cc6ecd">
  <xsd:schema xmlns:xsd="http://www.w3.org/2001/XMLSchema" xmlns:xs="http://www.w3.org/2001/XMLSchema" xmlns:p="http://schemas.microsoft.com/office/2006/metadata/properties" xmlns:ns2="7cdd32c8-2214-4658-a505-7669ce892df2" xmlns:ns3="1d83937d-b780-4178-8cb7-e6058fdc68fa" targetNamespace="http://schemas.microsoft.com/office/2006/metadata/properties" ma:root="true" ma:fieldsID="c000572e8c1484a1eb33ffc928b18ba8" ns2:_="" ns3:_="">
    <xsd:import namespace="7cdd32c8-2214-4658-a505-7669ce892df2"/>
    <xsd:import namespace="1d83937d-b780-4178-8cb7-e6058fdc68f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d32c8-2214-4658-a505-7669ce892d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96f9212-ea82-4475-8b73-acf89351ac4b}" ma:internalName="TaxCatchAll" ma:showField="CatchAllData" ma:web="7cdd32c8-2214-4658-a505-7669ce892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83937d-b780-4178-8cb7-e6058fdc68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Etiquetas de imagen" ma:readOnly="false" ma:fieldId="{5cf76f15-5ced-4ddc-b409-7134ff3c332f}" ma:taxonomyMulti="true" ma:sspId="b8926506-62a9-45e0-aa85-fd9216067e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83937d-b780-4178-8cb7-e6058fdc68fa">
      <Terms xmlns="http://schemas.microsoft.com/office/infopath/2007/PartnerControls"/>
    </lcf76f155ced4ddcb4097134ff3c332f>
    <TaxCatchAll xmlns="7cdd32c8-2214-4658-a505-7669ce892df2" xsi:nil="true"/>
  </documentManagement>
</p:properties>
</file>

<file path=customXml/itemProps1.xml><?xml version="1.0" encoding="utf-8"?>
<ds:datastoreItem xmlns:ds="http://schemas.openxmlformats.org/officeDocument/2006/customXml" ds:itemID="{630B706E-5234-436E-B5FB-60B17091E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E5F4E5-909B-48E0-9084-A1879221072F}">
  <ds:schemaRefs>
    <ds:schemaRef ds:uri="1d83937d-b780-4178-8cb7-e6058fdc68fa"/>
    <ds:schemaRef ds:uri="7cdd32c8-2214-4658-a505-7669ce892d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E19BAF2-EC74-415B-A254-0C9173D7F175}">
  <ds:schemaRefs>
    <ds:schemaRef ds:uri="http://schemas.openxmlformats.org/package/2006/metadata/core-properties"/>
    <ds:schemaRef ds:uri="1d83937d-b780-4178-8cb7-e6058fdc68fa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7cdd32c8-2214-4658-a505-7669ce892df2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1109</Words>
  <Application>Microsoft Office PowerPoint</Application>
  <PresentationFormat>Panorámica</PresentationFormat>
  <Paragraphs>287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Aptos</vt:lpstr>
      <vt:lpstr>Aptos Narrow</vt:lpstr>
      <vt:lpstr>Arial</vt:lpstr>
      <vt:lpstr>Calibri</vt:lpstr>
      <vt:lpstr>Calibri Light</vt:lpstr>
      <vt:lpstr>Gill Sans MT</vt:lpstr>
      <vt:lpstr>Symbol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Exclusión residencial Extrema en Tenerife en tiempos de COVID</dc:title>
  <dc:creator>UMAC_Coordinación_José Antonio Díez</dc:creator>
  <cp:lastModifiedBy>José Antonio Díez</cp:lastModifiedBy>
  <cp:revision>4</cp:revision>
  <dcterms:created xsi:type="dcterms:W3CDTF">2022-06-12T16:49:22Z</dcterms:created>
  <dcterms:modified xsi:type="dcterms:W3CDTF">2025-10-06T08:30:16Z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0x0101009323B69481C8B248BE1D9CD2D761893D</vt:lpwstr>
  </property>
  <property fmtid="{D5CDD505-2E9C-101B-9397-08002B2CF9AE}" pid="3" name="MediaServiceImageTags">
    <vt:lpwstr/>
  </property>
</Properties>
</file>